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9" r:id="rId4"/>
    <p:sldId id="266" r:id="rId5"/>
    <p:sldId id="258" r:id="rId6"/>
    <p:sldId id="264" r:id="rId7"/>
    <p:sldId id="260" r:id="rId8"/>
    <p:sldId id="261" r:id="rId9"/>
    <p:sldId id="262" r:id="rId10"/>
    <p:sldId id="263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/>
    <p:restoredTop sz="63895"/>
  </p:normalViewPr>
  <p:slideViewPr>
    <p:cSldViewPr snapToGrid="0" snapToObjects="1">
      <p:cViewPr varScale="1">
        <p:scale>
          <a:sx n="92" d="100"/>
          <a:sy n="92" d="100"/>
        </p:scale>
        <p:origin x="212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B49450-0501-0944-8E5E-7CCB1A4BF7B1}" type="datetimeFigureOut">
              <a:rPr lang="en-US" smtClean="0"/>
              <a:t>3/8/20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AA62AA-9FA6-1C4D-9B00-CA34B2264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803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zhuanlan.zhihu.com/p/35040994" TargetMode="External"/><Relationship Id="rId7" Type="http://schemas.openxmlformats.org/officeDocument/2006/relationships/hyperlink" Target="https://github.com/sujitpal/holiday-similarity/blob/master/src/03-pretrained-nets-vectorizers.ipynb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github.com/sujitpal/holiday-similarity/blob/master/src/02-holidays-siamese-network.ipynb" TargetMode="External"/><Relationship Id="rId5" Type="http://schemas.openxmlformats.org/officeDocument/2006/relationships/hyperlink" Target="https://sujitpal.blogspot.com/2017/04/predicting-image-similarity-using.html" TargetMode="External"/><Relationship Id="rId4" Type="http://schemas.openxmlformats.org/officeDocument/2006/relationships/hyperlink" Target="https://www.kaggle.com/asrsaiteja/image-similarity-with-siamese-networks" TargetMode="Externa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pascal.inrialpes.fr/data/holidays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https://zhuanlan.zhihu.com/p/35040994</a:t>
            </a:r>
            <a:endParaRPr lang="en-US" dirty="0">
              <a:hlinkClick r:id="rId4"/>
            </a:endParaRPr>
          </a:p>
          <a:p>
            <a:r>
              <a:rPr lang="en-US" dirty="0">
                <a:hlinkClick r:id="rId4"/>
              </a:rPr>
              <a:t>https://www.kaggle.com/asrsaiteja/image-similarity-with-siamese-networks</a:t>
            </a:r>
            <a:endParaRPr lang="en-US" dirty="0"/>
          </a:p>
          <a:p>
            <a:r>
              <a:rPr lang="en-US" dirty="0">
                <a:hlinkClick r:id="rId5"/>
              </a:rPr>
              <a:t>https://sujitpal.blogspot.com/2017/04/predicting-image-similarity-using.html</a:t>
            </a:r>
            <a:endParaRPr lang="en-US" dirty="0"/>
          </a:p>
          <a:p>
            <a:r>
              <a:rPr lang="en-US" dirty="0">
                <a:hlinkClick r:id="rId6"/>
              </a:rPr>
              <a:t>https://github.com/sujitpal/holiday-similarity/blob/master/src/02-holidays-siamese-network.ipynb</a:t>
            </a:r>
            <a:endParaRPr lang="en-US" dirty="0"/>
          </a:p>
          <a:p>
            <a:r>
              <a:rPr lang="en-US" dirty="0">
                <a:hlinkClick r:id="rId7"/>
              </a:rPr>
              <a:t>https://github.com/sujitpal/holiday-similarity/blob/master/src/03-pretrained-nets-vectorizers.ipynb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A62AA-9FA6-1C4D-9B00-CA34B2264E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359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http://pascal.inrialpes.fr/data/holidays/</a:t>
            </a:r>
            <a:endParaRPr lang="en-US" dirty="0"/>
          </a:p>
          <a:p>
            <a:br>
              <a:rPr lang="en-US" dirty="0"/>
            </a:br>
            <a:endParaRPr lang="en-US" dirty="0"/>
          </a:p>
          <a:p>
            <a:r>
              <a:rPr lang="en-US" dirty="0" err="1"/>
              <a:t>wget</a:t>
            </a:r>
            <a:r>
              <a:rPr lang="en-US" dirty="0"/>
              <a:t> ftp://</a:t>
            </a:r>
            <a:r>
              <a:rPr lang="en-US" dirty="0" err="1"/>
              <a:t>ftp.inrialpes.fr</a:t>
            </a:r>
            <a:r>
              <a:rPr lang="en-US" dirty="0"/>
              <a:t>/pub/</a:t>
            </a:r>
            <a:r>
              <a:rPr lang="en-US" dirty="0" err="1"/>
              <a:t>lear</a:t>
            </a:r>
            <a:r>
              <a:rPr lang="en-US" dirty="0"/>
              <a:t>/</a:t>
            </a:r>
            <a:r>
              <a:rPr lang="en-US" dirty="0" err="1"/>
              <a:t>douze</a:t>
            </a:r>
            <a:r>
              <a:rPr lang="en-US" dirty="0"/>
              <a:t>/data/jpg1.tar.gz </a:t>
            </a:r>
          </a:p>
          <a:p>
            <a:r>
              <a:rPr lang="en-US" dirty="0" err="1"/>
              <a:t>wget</a:t>
            </a:r>
            <a:r>
              <a:rPr lang="en-US" dirty="0"/>
              <a:t> ftp://</a:t>
            </a:r>
            <a:r>
              <a:rPr lang="en-US" dirty="0" err="1"/>
              <a:t>ftp.inrialpes.fr</a:t>
            </a:r>
            <a:r>
              <a:rPr lang="en-US" dirty="0"/>
              <a:t>/pub/</a:t>
            </a:r>
            <a:r>
              <a:rPr lang="en-US" dirty="0" err="1"/>
              <a:t>lear</a:t>
            </a:r>
            <a:r>
              <a:rPr lang="en-US" dirty="0"/>
              <a:t>/</a:t>
            </a:r>
            <a:r>
              <a:rPr lang="en-US" dirty="0" err="1"/>
              <a:t>douze</a:t>
            </a:r>
            <a:r>
              <a:rPr lang="en-US" dirty="0"/>
              <a:t>/data/jpg2.tar.gz</a:t>
            </a:r>
          </a:p>
          <a:p>
            <a:endParaRPr lang="en-US" dirty="0"/>
          </a:p>
          <a:p>
            <a:r>
              <a:rPr lang="en-US" dirty="0" err="1"/>
              <a:t>mkdir</a:t>
            </a:r>
            <a:r>
              <a:rPr lang="en-US" dirty="0"/>
              <a:t> holiday-photos</a:t>
            </a:r>
          </a:p>
          <a:p>
            <a:r>
              <a:rPr lang="en-US" dirty="0"/>
              <a:t>cd holiday-photos </a:t>
            </a:r>
          </a:p>
          <a:p>
            <a:r>
              <a:rPr lang="en-US" dirty="0"/>
              <a:t>tar </a:t>
            </a:r>
            <a:r>
              <a:rPr lang="en-US" dirty="0" err="1"/>
              <a:t>xvzf</a:t>
            </a:r>
            <a:r>
              <a:rPr lang="en-US" dirty="0"/>
              <a:t> ../jpg1.tar.gz </a:t>
            </a:r>
          </a:p>
          <a:p>
            <a:r>
              <a:rPr lang="en-US" dirty="0"/>
              <a:t>tar </a:t>
            </a:r>
            <a:r>
              <a:rPr lang="en-US" dirty="0" err="1"/>
              <a:t>xvzf</a:t>
            </a:r>
            <a:r>
              <a:rPr lang="en-US" dirty="0"/>
              <a:t> ../jpg2.tar.gz</a:t>
            </a:r>
          </a:p>
          <a:p>
            <a:endParaRPr lang="en-US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A62AA-9FA6-1C4D-9B00-CA34B2264E1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5694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A62AA-9FA6-1C4D-9B00-CA34B2264E1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282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C83EC-8210-F34E-BC64-CC9D033728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126D66-226A-724E-A048-B7F970F799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76040B-DA66-8446-944C-3F0A977F1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9A03-700E-D846-A446-5572A72FEABA}" type="datetimeFigureOut">
              <a:rPr lang="en-US" smtClean="0"/>
              <a:t>3/8/20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19ABDE-20D6-5F43-A821-3D1140E35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3D685-E940-1F47-9D89-7CF8AB324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3364-82D9-E949-80D1-FEA85219E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210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8AB36-687B-174C-81BD-6A35936DF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955E9-3671-8F4C-B89B-B67584B148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F38749-EE7D-A247-A5D8-D98824F82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9A03-700E-D846-A446-5572A72FEABA}" type="datetimeFigureOut">
              <a:rPr lang="en-US" smtClean="0"/>
              <a:t>3/8/20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300C4-05E2-E044-8934-C0B2F3E94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C8C746-E00A-D34B-A2F1-63E429F24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3364-82D9-E949-80D1-FEA85219E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138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7BA50-6CC3-744F-8D4E-972A42CB2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1ED814-7B89-CC47-9099-BB393421D7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1415FD-038A-5F42-B707-514D9FB30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9A03-700E-D846-A446-5572A72FEABA}" type="datetimeFigureOut">
              <a:rPr lang="en-US" smtClean="0"/>
              <a:t>3/8/20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549B18-0A79-8E49-8936-125EC59B1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6DACAA-DBE1-C248-B32E-107644BBA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3364-82D9-E949-80D1-FEA85219E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939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E592B-D3C6-0741-B51B-DDEEBC330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2F94FB-D0CB-3A4D-9174-D2766D1194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BE6765-B6F1-7C41-8711-02CACDF15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CBC17F-1EB1-F747-9919-432EA934E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9A03-700E-D846-A446-5572A72FEABA}" type="datetimeFigureOut">
              <a:rPr lang="en-US" smtClean="0"/>
              <a:t>3/8/20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5CA44F-BB96-9546-98EF-8143E628B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09C5E9-11BF-D24C-B621-2AC462FE5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3364-82D9-E949-80D1-FEA85219E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234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AD016-A9C8-B74D-B099-F978EAF1E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DA1E79-E11A-514F-BF28-EA228B5ED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341B1F-4009-B849-96C5-3516FF7F93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AF3819-DAA1-4E4A-98D5-991177857E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AD3DAF-934E-E34A-AA4F-865DC7E3A6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EDB74F-0618-A440-8BE4-00E7A1B52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9A03-700E-D846-A446-5572A72FEABA}" type="datetimeFigureOut">
              <a:rPr lang="en-US" smtClean="0"/>
              <a:t>3/8/20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B4032F-CC10-6842-8FCA-DE3209B7E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EF2F9C-4597-464B-88AF-19087F61F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3364-82D9-E949-80D1-FEA85219E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424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89EFF-14EE-4A41-AD33-0FD35D82D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62428D-9EE2-3C4A-A5E8-334D0D910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9A03-700E-D846-A446-5572A72FEABA}" type="datetimeFigureOut">
              <a:rPr lang="en-US" smtClean="0"/>
              <a:t>3/8/20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4468A2-2E50-4349-9F9A-59B6907BD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59C8C8-9647-BE4B-B1F7-AFDECB0C8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3364-82D9-E949-80D1-FEA85219E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310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B9B261-AF06-6647-B512-7A2FBB5E2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9A03-700E-D846-A446-5572A72FEABA}" type="datetimeFigureOut">
              <a:rPr lang="en-US" smtClean="0"/>
              <a:t>3/8/20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06D76B-C0E1-C245-A8F6-608A12592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093AB7-ACB7-6E49-990D-2735EE1D6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3364-82D9-E949-80D1-FEA85219E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390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3AEAE-27F3-AE4C-A84A-A7F9A8503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C4942-5A31-354E-AABD-0D193B120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4C9309-474A-E34D-8E42-263C716E70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8B4F7E-3C01-C145-B9EF-4CBFF89DE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9A03-700E-D846-A446-5572A72FEABA}" type="datetimeFigureOut">
              <a:rPr lang="en-US" smtClean="0"/>
              <a:t>3/8/20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59915E-363E-844C-99C1-00ECC9AE5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A04BFD-8F50-0146-940D-C3650A3C8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3364-82D9-E949-80D1-FEA85219E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375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0147E-559F-8848-93A1-823E5A1A2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B6F4C5-DAAE-624B-8B21-764A1D64DB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CD9674-9396-0B48-95B1-F686925317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E04FBD-E082-C840-A153-12E96E603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9A03-700E-D846-A446-5572A72FEABA}" type="datetimeFigureOut">
              <a:rPr lang="en-US" smtClean="0"/>
              <a:t>3/8/20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0A2E1-EDAD-904D-9C87-6D39990EE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0A5445-6815-3640-A5F0-2871AA7F2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3364-82D9-E949-80D1-FEA85219E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947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73F0A-6AED-184D-B3BB-D8F7115D2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D82D92-2222-DE45-89EC-9B05C62316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059A5-CCD1-774B-BC40-ABB1A8E5F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9A03-700E-D846-A446-5572A72FEABA}" type="datetimeFigureOut">
              <a:rPr lang="en-US" smtClean="0"/>
              <a:t>3/8/20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9165DE-B616-CD4A-AA9C-768A1B07E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EC8957-6AC9-344C-AE95-16E1AB26A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3364-82D9-E949-80D1-FEA85219E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09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07C218-AD7B-2B4F-BECA-96454804A3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76F5F6-25F4-214B-991E-CD29B752FE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A0E814-7F37-6049-BF4A-3E2D90FAF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9A03-700E-D846-A446-5572A72FEABA}" type="datetimeFigureOut">
              <a:rPr lang="en-US" smtClean="0"/>
              <a:t>3/8/20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BF945-D07A-4649-8BF0-65BADE66E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93C344-8E10-1A4E-84FD-B799FD81F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3364-82D9-E949-80D1-FEA85219E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117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7F1989-4B94-7D4D-8F1E-A7BA8E638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09344C-2F3E-3D40-916A-294DEB1A6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E20620-F925-634E-954B-21E5D4F921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89A03-700E-D846-A446-5572A72FEABA}" type="datetimeFigureOut">
              <a:rPr lang="en-US" smtClean="0"/>
              <a:t>3/8/20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17290C-3D58-CA4A-A5F0-8B7838EC5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6CD4A9-513E-8746-AF17-395C57E36C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C3364-82D9-E949-80D1-FEA85219E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644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lear.inrialpes.fr/~jegou/data.php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F45FF-CFD3-214D-A5F2-AA8A93ED2B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/>
              <a:t>图像相似性的度量</a:t>
            </a:r>
            <a:br>
              <a:rPr lang="en-US" altLang="ja-JP" dirty="0"/>
            </a:br>
            <a:r>
              <a:rPr lang="en-US" dirty="0"/>
              <a:t>Image Similarity with Siamese Networks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3FED7E-B9B5-404E-BEB5-E4191D09C7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65489"/>
            <a:ext cx="14120553" cy="1655762"/>
          </a:xfrm>
        </p:spPr>
        <p:txBody>
          <a:bodyPr/>
          <a:lstStyle/>
          <a:p>
            <a:r>
              <a:rPr lang="en-US" altLang="zh-CN" dirty="0"/>
              <a:t>--</a:t>
            </a:r>
            <a:r>
              <a:rPr lang="zh-CN" altLang="en-US" dirty="0"/>
              <a:t> </a:t>
            </a:r>
            <a:r>
              <a:rPr lang="ja-JP" altLang="en-US"/>
              <a:t>如何判断两幅图像</a:t>
            </a:r>
            <a:r>
              <a:rPr lang="zh-CN" altLang="en-US" dirty="0"/>
              <a:t>（</a:t>
            </a:r>
            <a:r>
              <a:rPr lang="ja-JP" altLang="en-US"/>
              <a:t>两个输入</a:t>
            </a:r>
            <a:r>
              <a:rPr lang="zh-CN" altLang="en-US" dirty="0"/>
              <a:t>，</a:t>
            </a:r>
            <a:r>
              <a:rPr lang="ja-JP" altLang="en-US"/>
              <a:t>两个向量</a:t>
            </a:r>
            <a:r>
              <a:rPr lang="zh-CN" altLang="en-US" dirty="0"/>
              <a:t>）</a:t>
            </a:r>
            <a:r>
              <a:rPr lang="ja-JP" altLang="en-US"/>
              <a:t>是相似的</a:t>
            </a:r>
            <a:endParaRPr lang="en-US" altLang="ja-JP" dirty="0"/>
          </a:p>
          <a:p>
            <a:r>
              <a:rPr lang="zh-CN" altLang="en-US" dirty="0"/>
              <a:t> </a:t>
            </a:r>
            <a:r>
              <a:rPr lang="en-US" altLang="zh-CN" dirty="0"/>
              <a:t>--</a:t>
            </a:r>
            <a:r>
              <a:rPr lang="zh-CN" altLang="en-US" dirty="0"/>
              <a:t> </a:t>
            </a:r>
            <a:r>
              <a:rPr lang="ja-JP" altLang="en-US"/>
              <a:t>多输入</a:t>
            </a:r>
            <a:r>
              <a:rPr lang="en-US" altLang="zh-CN" dirty="0"/>
              <a:t>/</a:t>
            </a:r>
            <a:r>
              <a:rPr lang="ja-JP" altLang="en-US"/>
              <a:t>单输出的分类问题</a:t>
            </a:r>
            <a:r>
              <a:rPr lang="zh-CN" altLang="en-US" dirty="0"/>
              <a:t>（</a:t>
            </a:r>
            <a:r>
              <a:rPr lang="en-US" altLang="zh-CN" dirty="0"/>
              <a:t>0</a:t>
            </a:r>
            <a:r>
              <a:rPr lang="zh-CN" altLang="en-US" dirty="0"/>
              <a:t>：</a:t>
            </a:r>
            <a:r>
              <a:rPr lang="ja-JP" altLang="en-US"/>
              <a:t>不相似</a:t>
            </a:r>
            <a:r>
              <a:rPr lang="zh-CN" altLang="en-US" dirty="0"/>
              <a:t>，</a:t>
            </a:r>
            <a:r>
              <a:rPr lang="en-US" altLang="zh-CN" dirty="0"/>
              <a:t>1</a:t>
            </a:r>
            <a:r>
              <a:rPr lang="zh-CN" altLang="en-US" dirty="0"/>
              <a:t>：</a:t>
            </a:r>
            <a:r>
              <a:rPr lang="ja-JP" altLang="en-US"/>
              <a:t>相似</a:t>
            </a:r>
            <a:r>
              <a:rPr lang="zh-CN" altLang="en-US" dirty="0"/>
              <a:t>）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63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71687-80D1-BF4E-92C3-0DC549BC1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/>
              <a:t>数据集</a:t>
            </a:r>
            <a:r>
              <a:rPr lang="zh-CN" altLang="en-US" dirty="0"/>
              <a:t>：</a:t>
            </a:r>
            <a:r>
              <a:rPr lang="en-US" b="1" dirty="0"/>
              <a:t>INRIA Holidays dataset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51A3D-1608-5E4C-A7C5-72BCDC16E9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http://lear.inrialpes.fr/~jegou/data.php</a:t>
            </a:r>
            <a:endParaRPr lang="en-US" dirty="0"/>
          </a:p>
          <a:p>
            <a:r>
              <a:rPr lang="en-US" dirty="0"/>
              <a:t>1491 images in total: </a:t>
            </a:r>
          </a:p>
          <a:p>
            <a:pPr lvl="1"/>
            <a:r>
              <a:rPr lang="en-US" dirty="0"/>
              <a:t>500 queries and 991 corresponding relevant images</a:t>
            </a:r>
          </a:p>
          <a:p>
            <a:pPr lvl="1"/>
            <a:r>
              <a:rPr lang="en-US" dirty="0"/>
              <a:t>500 (one per group)</a:t>
            </a:r>
          </a:p>
          <a:p>
            <a:r>
              <a:rPr lang="ja-JP" altLang="en-US"/>
              <a:t>实际数据集介绍</a:t>
            </a:r>
            <a:endParaRPr lang="en-US" altLang="ja-JP" dirty="0"/>
          </a:p>
          <a:p>
            <a:pPr lvl="1"/>
            <a:r>
              <a:rPr lang="en-US" altLang="zh-CN" dirty="0"/>
              <a:t>jpg1.tar.gz</a:t>
            </a:r>
          </a:p>
          <a:p>
            <a:pPr lvl="1"/>
            <a:r>
              <a:rPr lang="en-US" altLang="zh-CN" dirty="0"/>
              <a:t>jpg2.tar.gz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CB159D-BD51-964A-AD5C-AB8CDCB1F6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0340" y="0"/>
            <a:ext cx="173346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51037A-9A33-BF4D-BBAF-1E329F49359C}"/>
              </a:ext>
            </a:extLst>
          </p:cNvPr>
          <p:cNvSpPr txBox="1"/>
          <p:nvPr/>
        </p:nvSpPr>
        <p:spPr>
          <a:xfrm>
            <a:off x="4937760" y="4472247"/>
            <a:ext cx="4073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/>
              <a:t>文件名包含</a:t>
            </a:r>
            <a:r>
              <a:rPr lang="en-US" altLang="ja-JP" dirty="0"/>
              <a:t>label</a:t>
            </a:r>
            <a:r>
              <a:rPr lang="zh-CN" altLang="en-US" dirty="0"/>
              <a:t>，</a:t>
            </a:r>
            <a:r>
              <a:rPr lang="ja-JP" altLang="en-US"/>
              <a:t>文件名共</a:t>
            </a:r>
            <a:r>
              <a:rPr lang="en-US" altLang="zh-CN" dirty="0"/>
              <a:t>6</a:t>
            </a:r>
            <a:r>
              <a:rPr lang="ja-JP" altLang="en-US"/>
              <a:t>位数字</a:t>
            </a:r>
            <a:r>
              <a:rPr lang="zh-CN" altLang="en-US" dirty="0"/>
              <a:t>，</a:t>
            </a:r>
            <a:r>
              <a:rPr lang="ja-JP" altLang="en-US"/>
              <a:t>前四位为</a:t>
            </a:r>
            <a:r>
              <a:rPr lang="zh-CN" altLang="en-US" dirty="0"/>
              <a:t> </a:t>
            </a:r>
            <a:r>
              <a:rPr lang="ja-JP" altLang="en-US"/>
              <a:t>一个</a:t>
            </a:r>
            <a:r>
              <a:rPr lang="en-US" altLang="ja-JP" dirty="0"/>
              <a:t>group</a:t>
            </a:r>
            <a:r>
              <a:rPr lang="zh-CN" altLang="en-US" dirty="0"/>
              <a:t>（</a:t>
            </a:r>
            <a:r>
              <a:rPr lang="en-US" altLang="zh-CN" dirty="0"/>
              <a:t>group</a:t>
            </a:r>
            <a:r>
              <a:rPr lang="zh-CN" altLang="en-US" dirty="0"/>
              <a:t> </a:t>
            </a:r>
            <a:r>
              <a:rPr lang="en-US" altLang="zh-CN" dirty="0"/>
              <a:t>id</a:t>
            </a:r>
            <a:r>
              <a:rPr lang="zh-CN" altLang="en-US" dirty="0"/>
              <a:t>），</a:t>
            </a:r>
            <a:r>
              <a:rPr lang="ja-JP" altLang="en-US"/>
              <a:t>后两位为</a:t>
            </a:r>
            <a:r>
              <a:rPr lang="zh-CN" altLang="en-US" dirty="0"/>
              <a:t> </a:t>
            </a:r>
            <a:r>
              <a:rPr lang="en-US" altLang="zh-CN" dirty="0"/>
              <a:t>group</a:t>
            </a:r>
            <a:r>
              <a:rPr lang="ja-JP" altLang="en-US"/>
              <a:t>内图片</a:t>
            </a:r>
            <a:r>
              <a:rPr lang="en-US" altLang="ja-JP" dirty="0"/>
              <a:t>id</a:t>
            </a:r>
            <a:r>
              <a:rPr lang="zh-CN" altLang="en-US" dirty="0"/>
              <a:t>（</a:t>
            </a:r>
            <a:r>
              <a:rPr lang="en-US" altLang="zh-CN" dirty="0"/>
              <a:t>image</a:t>
            </a:r>
            <a:r>
              <a:rPr lang="zh-CN" altLang="en-US" dirty="0"/>
              <a:t> </a:t>
            </a:r>
            <a:r>
              <a:rPr lang="en-US" altLang="zh-CN" dirty="0"/>
              <a:t>id</a:t>
            </a:r>
            <a:r>
              <a:rPr lang="zh-CN" altLang="en-US" dirty="0"/>
              <a:t>）；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068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C6D97-BAD6-A240-A8A0-F433FBEEE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</a:t>
            </a:r>
            <a:r>
              <a:rPr lang="zh-CN" altLang="en-US" dirty="0"/>
              <a:t> </a:t>
            </a:r>
            <a:r>
              <a:rPr lang="en-US" altLang="zh-CN" dirty="0"/>
              <a:t>triple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579BC-2A9B-8341-BB50-705BC3DC40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</a:t>
            </a:r>
          </a:p>
          <a:p>
            <a:r>
              <a:rPr lang="en-US" dirty="0"/>
              <a:t>similar</a:t>
            </a:r>
          </a:p>
          <a:p>
            <a:r>
              <a:rPr lang="en-US" dirty="0"/>
              <a:t>different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9242BD-9D64-6F45-AC76-22C7BAD105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171" y="2824163"/>
            <a:ext cx="79248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74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ED942-10F9-4540-B514-F1332EF99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训练集的准备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FFFE3-CF0B-E843-B2D8-481789C58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image_triples</a:t>
            </a:r>
            <a:endParaRPr lang="en-US" dirty="0"/>
          </a:p>
          <a:p>
            <a:pPr lvl="1"/>
            <a:r>
              <a:rPr lang="en-US" dirty="0" err="1"/>
              <a:t>ref_image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dirty="0" err="1"/>
              <a:t>sim_image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1</a:t>
            </a:r>
          </a:p>
          <a:p>
            <a:pPr lvl="2"/>
            <a:r>
              <a:rPr lang="en-US" altLang="zh-CN" dirty="0" err="1"/>
              <a:t>sim_image</a:t>
            </a:r>
            <a:r>
              <a:rPr lang="zh-CN" altLang="en-US" dirty="0"/>
              <a:t> </a:t>
            </a:r>
            <a:r>
              <a:rPr lang="ja-JP" altLang="en-US"/>
              <a:t>与</a:t>
            </a:r>
            <a:r>
              <a:rPr lang="zh-CN" altLang="en-US" dirty="0"/>
              <a:t> </a:t>
            </a:r>
            <a:r>
              <a:rPr lang="en-US" altLang="zh-CN" dirty="0" err="1"/>
              <a:t>ref_image</a:t>
            </a:r>
            <a:r>
              <a:rPr lang="zh-CN" altLang="en-US" dirty="0"/>
              <a:t> </a:t>
            </a:r>
            <a:r>
              <a:rPr lang="ja-JP" altLang="en-US"/>
              <a:t>同组</a:t>
            </a:r>
            <a:endParaRPr lang="en-US" altLang="zh-CN" dirty="0"/>
          </a:p>
          <a:p>
            <a:pPr lvl="1"/>
            <a:r>
              <a:rPr lang="en-US" dirty="0" err="1"/>
              <a:t>ref_image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dirty="0" err="1"/>
              <a:t>dif_image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0</a:t>
            </a:r>
          </a:p>
          <a:p>
            <a:pPr lvl="2"/>
            <a:r>
              <a:rPr lang="en-US" dirty="0" err="1"/>
              <a:t>dif</a:t>
            </a:r>
            <a:r>
              <a:rPr lang="en-US" altLang="zh-CN" dirty="0" err="1"/>
              <a:t>_image</a:t>
            </a:r>
            <a:r>
              <a:rPr lang="zh-CN" altLang="en-US" dirty="0"/>
              <a:t> </a:t>
            </a:r>
            <a:r>
              <a:rPr lang="ja-JP" altLang="en-US"/>
              <a:t>与</a:t>
            </a:r>
            <a:r>
              <a:rPr lang="zh-CN" altLang="en-US" dirty="0"/>
              <a:t> </a:t>
            </a:r>
            <a:r>
              <a:rPr lang="en-US" altLang="zh-CN" dirty="0" err="1"/>
              <a:t>ref_image</a:t>
            </a:r>
            <a:r>
              <a:rPr lang="zh-CN" altLang="en-US" dirty="0"/>
              <a:t> </a:t>
            </a:r>
            <a:r>
              <a:rPr lang="ja-JP" altLang="en-US"/>
              <a:t>不同组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479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C527F-581F-EA44-B107-F15C679D7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Siamese network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739E5D5-778D-7949-9CC6-EF3128B25C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7003" y="1819317"/>
            <a:ext cx="5002125" cy="13255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4F7923-A02E-F341-B70E-FBC4B7F4C2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003" y="3684026"/>
            <a:ext cx="4650510" cy="27903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D4D78D-E462-684A-A926-96910396762B}"/>
              </a:ext>
            </a:extLst>
          </p:cNvPr>
          <p:cNvSpPr txBox="1"/>
          <p:nvPr/>
        </p:nvSpPr>
        <p:spPr>
          <a:xfrm>
            <a:off x="6096000" y="1690688"/>
            <a:ext cx="5257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altLang="zh-CN" dirty="0"/>
              <a:t>CNN</a:t>
            </a:r>
            <a:r>
              <a:rPr lang="zh-CN" altLang="en-US" dirty="0"/>
              <a:t> </a:t>
            </a:r>
            <a:r>
              <a:rPr lang="ja-JP" altLang="en-US"/>
              <a:t>计算</a:t>
            </a:r>
            <a:r>
              <a:rPr lang="zh-CN" altLang="en-US" dirty="0"/>
              <a:t> </a:t>
            </a:r>
            <a:r>
              <a:rPr lang="en-US" altLang="zh-CN" dirty="0"/>
              <a:t>feature</a:t>
            </a:r>
            <a:r>
              <a:rPr lang="zh-CN" altLang="en-US" dirty="0"/>
              <a:t> </a:t>
            </a:r>
            <a:r>
              <a:rPr lang="en-US" altLang="zh-CN" dirty="0"/>
              <a:t>vector</a:t>
            </a:r>
          </a:p>
          <a:p>
            <a:pPr marL="742950" lvl="1" indent="-285750">
              <a:buFontTx/>
              <a:buChar char="-"/>
            </a:pPr>
            <a:r>
              <a:rPr lang="ja-JP" altLang="en-US"/>
              <a:t>使用预训练的</a:t>
            </a:r>
            <a:r>
              <a:rPr lang="zh-CN" altLang="en-US" dirty="0"/>
              <a:t> </a:t>
            </a:r>
            <a:r>
              <a:rPr lang="en-US" altLang="zh-CN" dirty="0"/>
              <a:t>inception</a:t>
            </a:r>
            <a:r>
              <a:rPr lang="zh-CN" altLang="en-US" dirty="0"/>
              <a:t> </a:t>
            </a:r>
            <a:r>
              <a:rPr lang="en-US" altLang="zh-CN" dirty="0"/>
              <a:t>v3</a:t>
            </a:r>
          </a:p>
          <a:p>
            <a:pPr marL="285750" indent="-285750">
              <a:buFontTx/>
              <a:buChar char="-"/>
            </a:pPr>
            <a:r>
              <a:rPr lang="en-US" dirty="0"/>
              <a:t>FCN</a:t>
            </a:r>
            <a:r>
              <a:rPr lang="zh-CN" altLang="en-US" dirty="0"/>
              <a:t> </a:t>
            </a:r>
            <a:r>
              <a:rPr lang="en-US" altLang="zh-CN" dirty="0"/>
              <a:t>merge</a:t>
            </a:r>
            <a:r>
              <a:rPr lang="zh-CN" altLang="en-US" dirty="0"/>
              <a:t> </a:t>
            </a:r>
            <a:r>
              <a:rPr lang="ja-JP" altLang="en-US"/>
              <a:t>两幅图像的</a:t>
            </a:r>
            <a:r>
              <a:rPr lang="zh-CN" altLang="en-US" dirty="0"/>
              <a:t> </a:t>
            </a:r>
            <a:r>
              <a:rPr lang="en-US" altLang="zh-CN" dirty="0"/>
              <a:t>feature</a:t>
            </a:r>
            <a:r>
              <a:rPr lang="zh-CN" altLang="en-US" dirty="0"/>
              <a:t> </a:t>
            </a:r>
            <a:r>
              <a:rPr lang="en-US" altLang="zh-CN" dirty="0"/>
              <a:t>vector</a:t>
            </a:r>
          </a:p>
          <a:p>
            <a:pPr marL="742950" lvl="1" indent="-285750">
              <a:buFontTx/>
              <a:buChar char="-"/>
            </a:pPr>
            <a:r>
              <a:rPr lang="en-US" altLang="zh-CN" dirty="0"/>
              <a:t>merge</a:t>
            </a:r>
            <a:r>
              <a:rPr lang="zh-CN" altLang="en-US" dirty="0"/>
              <a:t> </a:t>
            </a:r>
            <a:r>
              <a:rPr lang="ja-JP" altLang="en-US"/>
              <a:t>策略</a:t>
            </a:r>
            <a:endParaRPr lang="en-US" altLang="ja-JP" dirty="0"/>
          </a:p>
          <a:p>
            <a:pPr marL="1200150" lvl="2" indent="-285750">
              <a:buFontTx/>
              <a:buChar char="-"/>
            </a:pPr>
            <a:r>
              <a:rPr lang="en-US" altLang="ja-JP" dirty="0" err="1"/>
              <a:t>concat</a:t>
            </a:r>
            <a:endParaRPr lang="en-US" altLang="ja-JP" dirty="0"/>
          </a:p>
          <a:p>
            <a:pPr marL="1200150" lvl="2" indent="-285750">
              <a:buFontTx/>
              <a:buChar char="-"/>
            </a:pPr>
            <a:r>
              <a:rPr lang="en-US" altLang="zh-CN" dirty="0"/>
              <a:t>dot</a:t>
            </a:r>
          </a:p>
          <a:p>
            <a:pPr marL="1200150" lvl="2" indent="-285750">
              <a:buFontTx/>
              <a:buChar char="-"/>
            </a:pPr>
            <a:r>
              <a:rPr lang="en-US" altLang="zh-CN" dirty="0"/>
              <a:t>l1</a:t>
            </a:r>
          </a:p>
          <a:p>
            <a:pPr marL="1200150" lvl="2" indent="-285750">
              <a:buFontTx/>
              <a:buChar char="-"/>
            </a:pPr>
            <a:r>
              <a:rPr lang="en-US" altLang="zh-CN" dirty="0"/>
              <a:t>l2</a:t>
            </a:r>
          </a:p>
          <a:p>
            <a:pPr marL="285750" indent="-285750">
              <a:buFontTx/>
              <a:buChar char="-"/>
            </a:pPr>
            <a:r>
              <a:rPr lang="en-US" dirty="0"/>
              <a:t>cross-entropy</a:t>
            </a:r>
            <a:r>
              <a:rPr lang="zh-CN" altLang="en-US" dirty="0"/>
              <a:t> </a:t>
            </a:r>
            <a:r>
              <a:rPr lang="en-US" altLang="zh-CN" dirty="0"/>
              <a:t>loss</a:t>
            </a:r>
            <a:r>
              <a:rPr lang="zh-CN" altLang="en-US" dirty="0"/>
              <a:t>，</a:t>
            </a:r>
            <a:r>
              <a:rPr lang="ja-JP" altLang="en-US"/>
              <a:t>反向传播更新</a:t>
            </a:r>
            <a:r>
              <a:rPr lang="zh-CN" altLang="en-US" dirty="0"/>
              <a:t> </a:t>
            </a:r>
            <a:r>
              <a:rPr lang="en-US" altLang="zh-CN" dirty="0"/>
              <a:t>FCN</a:t>
            </a:r>
          </a:p>
          <a:p>
            <a:pPr marL="742950" lvl="1" indent="-285750">
              <a:buFontTx/>
              <a:buChar char="-"/>
            </a:pPr>
            <a:r>
              <a:rPr lang="en-US" altLang="zh-CN" dirty="0"/>
              <a:t>feature</a:t>
            </a:r>
            <a:r>
              <a:rPr lang="zh-CN" altLang="en-US" dirty="0"/>
              <a:t> </a:t>
            </a:r>
            <a:r>
              <a:rPr lang="en-US" altLang="zh-CN" dirty="0"/>
              <a:t>extractor</a:t>
            </a:r>
          </a:p>
          <a:p>
            <a:pPr marL="1200150" lvl="2" indent="-285750">
              <a:buFontTx/>
              <a:buChar char="-"/>
            </a:pPr>
            <a:r>
              <a:rPr lang="ja-JP" altLang="en-US"/>
              <a:t>自定义</a:t>
            </a:r>
            <a:r>
              <a:rPr lang="en-US" altLang="ja-JP" dirty="0" err="1"/>
              <a:t>cnn</a:t>
            </a:r>
            <a:endParaRPr lang="en-US" altLang="ja-JP" dirty="0"/>
          </a:p>
          <a:p>
            <a:pPr marL="1200150" lvl="2" indent="-285750">
              <a:buFontTx/>
              <a:buChar char="-"/>
            </a:pPr>
            <a:r>
              <a:rPr lang="en-US" altLang="zh-CN" dirty="0"/>
              <a:t>pretrained</a:t>
            </a:r>
            <a:r>
              <a:rPr lang="zh-CN" altLang="en-US" dirty="0"/>
              <a:t> </a:t>
            </a:r>
            <a:r>
              <a:rPr lang="en-US" altLang="zh-CN" dirty="0" err="1"/>
              <a:t>cnn</a:t>
            </a:r>
            <a:endParaRPr lang="en-US" altLang="zh-CN" dirty="0"/>
          </a:p>
          <a:p>
            <a:pPr marL="1200150" lvl="2" indent="-285750">
              <a:buFontTx/>
              <a:buChar char="-"/>
            </a:pPr>
            <a:r>
              <a:rPr lang="en-US" altLang="zh-CN" dirty="0"/>
              <a:t>finetune</a:t>
            </a:r>
            <a:r>
              <a:rPr lang="zh-CN" altLang="en-US" dirty="0"/>
              <a:t> </a:t>
            </a:r>
            <a:r>
              <a:rPr lang="en-US" altLang="zh-CN" dirty="0"/>
              <a:t>pretrained</a:t>
            </a:r>
            <a:r>
              <a:rPr lang="zh-CN" altLang="en-US" dirty="0"/>
              <a:t> </a:t>
            </a:r>
            <a:endParaRPr lang="en-US" altLang="zh-CN" dirty="0"/>
          </a:p>
          <a:p>
            <a:pPr marL="285750" indent="-285750">
              <a:buFontTx/>
              <a:buChar char="-"/>
            </a:pPr>
            <a:r>
              <a:rPr lang="en-US" dirty="0"/>
              <a:t>predict a 0/1 to indicate similar/dissimilar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516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641D6-A876-2B4D-B36D-6773D82E8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pretrained</a:t>
            </a:r>
            <a:r>
              <a:rPr lang="zh-CN" altLang="en-US" dirty="0"/>
              <a:t> </a:t>
            </a:r>
            <a:r>
              <a:rPr lang="en-US" altLang="zh-CN" dirty="0"/>
              <a:t>network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8B045-5D6B-C849-968F-6DEA25344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CN" dirty="0" err="1"/>
              <a:t>vgg</a:t>
            </a:r>
            <a:endParaRPr lang="en-US" altLang="zh-CN" dirty="0"/>
          </a:p>
          <a:p>
            <a:pPr lvl="1"/>
            <a:r>
              <a:rPr lang="en-US" altLang="zh-CN" dirty="0"/>
              <a:t>vgg16</a:t>
            </a:r>
          </a:p>
          <a:p>
            <a:pPr lvl="2"/>
            <a:r>
              <a:rPr lang="ja-JP" altLang="en-US"/>
              <a:t>特征向量所在的层</a:t>
            </a:r>
            <a:r>
              <a:rPr lang="zh-CN" altLang="en-US" dirty="0"/>
              <a:t>：</a:t>
            </a:r>
            <a:r>
              <a:rPr lang="en-US" altLang="zh-CN" dirty="0"/>
              <a:t>fc2</a:t>
            </a:r>
          </a:p>
          <a:p>
            <a:pPr lvl="2"/>
            <a:r>
              <a:rPr lang="ja-JP" altLang="en-US"/>
              <a:t>特征向量的长度</a:t>
            </a:r>
            <a:r>
              <a:rPr lang="zh-CN" altLang="en-US" dirty="0"/>
              <a:t>：</a:t>
            </a:r>
            <a:r>
              <a:rPr lang="en-US" altLang="zh-CN" dirty="0"/>
              <a:t>4096</a:t>
            </a:r>
          </a:p>
          <a:p>
            <a:pPr lvl="1"/>
            <a:r>
              <a:rPr lang="en-US" altLang="zh-CN" dirty="0"/>
              <a:t>vgg19</a:t>
            </a:r>
          </a:p>
          <a:p>
            <a:pPr lvl="2"/>
            <a:r>
              <a:rPr lang="ja-JP" altLang="en-US"/>
              <a:t>特征向量所在的层</a:t>
            </a:r>
            <a:r>
              <a:rPr lang="zh-CN" altLang="en-US" dirty="0"/>
              <a:t>，</a:t>
            </a:r>
            <a:endParaRPr lang="en-US" altLang="zh-CN" dirty="0"/>
          </a:p>
          <a:p>
            <a:pPr lvl="2"/>
            <a:r>
              <a:rPr lang="ja-JP" altLang="en-US"/>
              <a:t>特征向量的长度</a:t>
            </a:r>
            <a:endParaRPr lang="en-US" dirty="0"/>
          </a:p>
          <a:p>
            <a:r>
              <a:rPr lang="en-US" dirty="0"/>
              <a:t>inception</a:t>
            </a:r>
          </a:p>
          <a:p>
            <a:pPr lvl="1"/>
            <a:r>
              <a:rPr lang="en-US" dirty="0"/>
              <a:t>inception</a:t>
            </a:r>
            <a:r>
              <a:rPr lang="en-US" altLang="zh-CN" dirty="0"/>
              <a:t>_v3</a:t>
            </a:r>
          </a:p>
          <a:p>
            <a:pPr lvl="2"/>
            <a:r>
              <a:rPr lang="ja-JP" altLang="en-US"/>
              <a:t>特征向量所在的层</a:t>
            </a:r>
            <a:r>
              <a:rPr lang="zh-CN" altLang="en-US" dirty="0"/>
              <a:t>：</a:t>
            </a:r>
            <a:r>
              <a:rPr lang="en-US" altLang="zh-CN" dirty="0" err="1"/>
              <a:t>avg_pool</a:t>
            </a:r>
            <a:endParaRPr lang="en-US" altLang="zh-CN" dirty="0"/>
          </a:p>
          <a:p>
            <a:pPr lvl="2"/>
            <a:r>
              <a:rPr lang="ja-JP" altLang="en-US"/>
              <a:t>特征向量的长度</a:t>
            </a:r>
            <a:r>
              <a:rPr lang="zh-CN" altLang="en-US" dirty="0"/>
              <a:t>：</a:t>
            </a:r>
            <a:r>
              <a:rPr lang="en-US" altLang="zh-CN" dirty="0"/>
              <a:t>2048</a:t>
            </a:r>
            <a:endParaRPr lang="en-US" dirty="0"/>
          </a:p>
          <a:p>
            <a:r>
              <a:rPr lang="en-US" dirty="0"/>
              <a:t>resnet50.ResNet50</a:t>
            </a:r>
          </a:p>
          <a:p>
            <a:pPr lvl="1"/>
            <a:r>
              <a:rPr lang="ja-JP" altLang="en-US"/>
              <a:t>特征向量所在的层</a:t>
            </a:r>
            <a:r>
              <a:rPr lang="zh-CN" altLang="en-US" dirty="0"/>
              <a:t>：</a:t>
            </a:r>
            <a:r>
              <a:rPr lang="en-US" altLang="zh-CN" dirty="0" err="1"/>
              <a:t>avg_pool</a:t>
            </a:r>
            <a:endParaRPr lang="en-US" altLang="zh-CN" dirty="0"/>
          </a:p>
          <a:p>
            <a:pPr lvl="1"/>
            <a:r>
              <a:rPr lang="ja-JP" altLang="en-US"/>
              <a:t>特征向量的长度</a:t>
            </a:r>
            <a:r>
              <a:rPr lang="zh-CN" altLang="en-US" dirty="0"/>
              <a:t>：</a:t>
            </a:r>
            <a:r>
              <a:rPr lang="en-US" altLang="zh-CN"/>
              <a:t>2048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40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65071-AFDE-7E45-84E4-69F970955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altLang="zh-CN" dirty="0"/>
              <a:t>merge</a:t>
            </a:r>
            <a:r>
              <a:rPr lang="zh-CN" altLang="en-US" dirty="0"/>
              <a:t> </a:t>
            </a:r>
            <a:r>
              <a:rPr lang="ja-JP" altLang="en-US"/>
              <a:t>策略</a:t>
            </a:r>
            <a:r>
              <a:rPr lang="zh-CN" altLang="en-US" dirty="0"/>
              <a:t>：</a:t>
            </a:r>
            <a:r>
              <a:rPr lang="en-US" altLang="zh-CN" dirty="0" err="1"/>
              <a:t>Concat</a:t>
            </a:r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62046C3-4590-E045-89B7-D6D168FAFE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55475" y="146453"/>
            <a:ext cx="4934197" cy="6694575"/>
          </a:xfrm>
        </p:spPr>
      </p:pic>
    </p:spTree>
    <p:extLst>
      <p:ext uri="{BB962C8B-B14F-4D97-AF65-F5344CB8AC3E}">
        <p14:creationId xmlns:p14="http://schemas.microsoft.com/office/powerpoint/2010/main" val="1381693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07D4487-A3A6-0C41-9BB9-0C18240F2E5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/>
              <a:t>merge</a:t>
            </a:r>
            <a:r>
              <a:rPr lang="zh-CN" altLang="en-US" dirty="0"/>
              <a:t> </a:t>
            </a:r>
            <a:r>
              <a:rPr lang="ja-JP" altLang="en-US"/>
              <a:t>策略</a:t>
            </a:r>
            <a:r>
              <a:rPr lang="zh-CN" altLang="en-US" dirty="0"/>
              <a:t>：</a:t>
            </a:r>
            <a:r>
              <a:rPr lang="en-US" altLang="zh-CN" dirty="0"/>
              <a:t>dot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587430-8F48-8E4A-95A6-F2B42AC9C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9A865E-9F9D-E343-B3C4-07F527B8B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3ABF0C-0191-0C46-B210-9B4F0796F6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5287" y="120650"/>
            <a:ext cx="4876800" cy="661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94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5083E-D862-8C41-8522-39C1E341B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</a:t>
            </a:r>
            <a:r>
              <a:rPr lang="zh-CN" altLang="en-US" dirty="0"/>
              <a:t> </a:t>
            </a:r>
            <a:r>
              <a:rPr lang="ja-JP" altLang="en-US"/>
              <a:t>策略</a:t>
            </a:r>
            <a:r>
              <a:rPr lang="zh-CN" altLang="en-US" dirty="0"/>
              <a:t>：</a:t>
            </a:r>
            <a:r>
              <a:rPr lang="en-US" altLang="zh-CN" dirty="0"/>
              <a:t>l1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414D1B4-F630-8E4A-BA13-D3907BBA23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05600" y="179704"/>
            <a:ext cx="4817818" cy="6536675"/>
          </a:xfrm>
        </p:spPr>
      </p:pic>
    </p:spTree>
    <p:extLst>
      <p:ext uri="{BB962C8B-B14F-4D97-AF65-F5344CB8AC3E}">
        <p14:creationId xmlns:p14="http://schemas.microsoft.com/office/powerpoint/2010/main" val="2433500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97419-E676-D147-B368-854EF2AFB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merge</a:t>
            </a:r>
            <a:r>
              <a:rPr lang="ja-JP" altLang="en-US"/>
              <a:t>策略</a:t>
            </a:r>
            <a:r>
              <a:rPr lang="zh-CN" altLang="en-US" dirty="0"/>
              <a:t>：</a:t>
            </a:r>
            <a:r>
              <a:rPr lang="en-US" altLang="zh-CN" dirty="0"/>
              <a:t>l2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A771028-506B-324C-B4A3-181CC6C7EE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-1"/>
            <a:ext cx="5054649" cy="6858001"/>
          </a:xfrm>
        </p:spPr>
      </p:pic>
    </p:spTree>
    <p:extLst>
      <p:ext uri="{BB962C8B-B14F-4D97-AF65-F5344CB8AC3E}">
        <p14:creationId xmlns:p14="http://schemas.microsoft.com/office/powerpoint/2010/main" val="3988516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E6D55-4759-D845-91D7-3D582713A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finetune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86E51-1DAF-854B-B3A4-7BB3CC8B9A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3785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474</Words>
  <Application>Microsoft Macintosh PowerPoint</Application>
  <PresentationFormat>Widescreen</PresentationFormat>
  <Paragraphs>74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图像相似性的度量 Image Similarity with Siamese Networks</vt:lpstr>
      <vt:lpstr>数据集：INRIA Holidays dataset</vt:lpstr>
      <vt:lpstr>image triple</vt:lpstr>
      <vt:lpstr>训练集的准备</vt:lpstr>
      <vt:lpstr>Siamese network</vt:lpstr>
      <vt:lpstr>pretrained network</vt:lpstr>
      <vt:lpstr>merge 策略：Concat</vt:lpstr>
      <vt:lpstr>PowerPoint Presentation</vt:lpstr>
      <vt:lpstr>merge 策略：l1</vt:lpstr>
      <vt:lpstr>merge策略：l2</vt:lpstr>
      <vt:lpstr>finetune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图像相似性的度量 Image Similarity with Siamese Networks</dc:title>
  <dc:creator>Chunhui Zhang </dc:creator>
  <cp:lastModifiedBy>Microsoft Office User</cp:lastModifiedBy>
  <cp:revision>45</cp:revision>
  <dcterms:created xsi:type="dcterms:W3CDTF">2019-12-01T09:54:52Z</dcterms:created>
  <dcterms:modified xsi:type="dcterms:W3CDTF">2020-03-08T02:41:58Z</dcterms:modified>
</cp:coreProperties>
</file>