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48840"/>
            <a:ext cx="105156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400" b="1">
                <a:solidFill>
                  <a:srgbClr val="3A3A3A"/>
                </a:solidFill>
              </a:rPr>
              <a:t>Training transformer LMs without backpropagation</a:t>
            </a:r>
          </a:p>
          <a:p>
            <a:pPr>
              <a:spcBef>
                <a:spcPts val="1400"/>
              </a:spcBef>
            </a:pPr>
            <a:r>
              <a:rPr sz="1700">
                <a:solidFill>
                  <a:srgbClr val="8A8A8A"/>
                </a:solidFill>
              </a:rPr>
              <a:t>Standard architecture at inference · equilibrium-propagation gradients in training · GPU now, analog next</a:t>
            </a:r>
          </a:p>
          <a:p>
            <a:pPr>
              <a:spcBef>
                <a:spcPts val="3000"/>
              </a:spcBef>
            </a:pPr>
            <a:r>
              <a:rPr sz="1400">
                <a:solidFill>
                  <a:srgbClr val="3A3A3A"/>
                </a:solidFill>
              </a:rPr>
              <a:t>Yuren Hao · July 2026 · technical primer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How to spend the $50k — a laddered plan with kill-gates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1480" y="1143000"/>
          <a:ext cx="11384280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/>
                <a:gridCol w="1188720"/>
                <a:gridCol w="4206240"/>
                <a:gridCol w="2697480"/>
              </a:tblGrid>
              <a:tr h="768096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A3A3A"/>
                          </a:solidFill>
                        </a:rPr>
                        <a:t>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A3A3A"/>
                          </a:solidFill>
                        </a:rPr>
                        <a:t>est. cost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A3A3A"/>
                          </a:solidFill>
                        </a:rPr>
                        <a:t>what it buys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3A3A3A"/>
                          </a:solidFill>
                        </a:rPr>
                        <a:t>gate to the next rung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3A3A3A"/>
                          </a:solidFill>
                        </a:rPr>
                        <a:t>300M × 6B tokens (rented H100, days)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~$0.3k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recipe + window governor at 4× params; DDP at 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gap &amp; stability hold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3A3A3A"/>
                          </a:solidFill>
                        </a:rPr>
                        <a:t>1B × 10B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~$5k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first B-class BP-free LM; the LAST affordable BP twin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gap ≤ target at 1B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3A3A3A"/>
                          </a:solidFill>
                        </a:rPr>
                        <a:t>7B × 20B (flagship)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~$30k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headline result; compare to published baselines (no twin)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—</a:t>
                      </a:r>
                    </a:p>
                  </a:txBody>
                  <a:tcPr/>
                </a:tc>
              </a:tr>
              <a:tr h="76809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3A3A3A"/>
                          </a:solidFill>
                        </a:rPr>
                        <a:t>reserve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$10–15k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seeds, reruns, ablations, surprises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3A3A3A"/>
                          </a:solidFill>
                        </a:rPr>
                        <a:t>—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2920" y="5394960"/>
            <a:ext cx="1133856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200" b="0">
                <a:solidFill>
                  <a:srgbClr val="8A8A8A"/>
                </a:solidFill>
              </a:rPr>
              <a:t>Prices (sourced, July 2026): market H100 $1.87–2.99/GPU·h; AWS p5e $4.97/GPU·h. All estimates include bf16 (1.56×) and EP ≈ 3.2× BP wall-clock; tail-only centered adds ~1.13×.</a:t>
            </a:r>
          </a:p>
          <a:p>
            <a:pPr>
              <a:spcBef>
                <a:spcPts val="600"/>
              </a:spcBef>
            </a:pPr>
            <a:r>
              <a:rPr sz="1200" b="0">
                <a:solidFill>
                  <a:srgbClr val="8A8A8A"/>
                </a:solidFill>
              </a:rPr>
              <a:t>Alternative one-shot: 3B-Chinchilla ≈ $40k fits the envelope alone — but the ladder buys three publishable points and de-risks the flagship.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The model is a stock OLMo2 decoder — op by op</a:t>
            </a:r>
          </a:p>
        </p:txBody>
      </p:sp>
      <p:pic>
        <p:nvPicPr>
          <p:cNvPr id="3" name="Picture 2" descr="fig_primer_blo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914400"/>
            <a:ext cx="4056845" cy="57607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120640" y="1234440"/>
            <a:ext cx="6675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400" b="0">
                <a:solidFill>
                  <a:srgbClr val="3A3A3A"/>
                </a:solidFill>
              </a:rPr>
              <a:t>•  Decoder-only transformer: L12, C512, H8, T256. RMSNorm, RoPE, QK-norm, SwiGLU, untied readout. No biases.</a:t>
            </a:r>
          </a:p>
          <a:p>
            <a:pPr>
              <a:spcBef>
                <a:spcPts val="600"/>
              </a:spcBef>
            </a:pPr>
            <a:r>
              <a:rPr sz="1400" b="0">
                <a:solidFill>
                  <a:srgbClr val="3A3A3A"/>
                </a:solidFill>
              </a:rPr>
              <a:t>•  Two trained instances: 42.75M (TinyStories, 4k BPE) and 72.11M (FineWeb-Edu, 32k BPE).</a:t>
            </a:r>
          </a:p>
          <a:p>
            <a:pPr>
              <a:spcBef>
                <a:spcPts val="600"/>
              </a:spcBef>
            </a:pPr>
            <a:r>
              <a:rPr sz="1400" b="1">
                <a:solidFill>
                  <a:srgbClr val="3A3A3A"/>
                </a:solidFill>
              </a:rPr>
              <a:t>•  Nothing in the inference graph is modified for our training method — the checkpoint is indistinguishable in form from a conventionally trained model.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8A8A8A"/>
                </a:solidFill>
              </a:rPr>
              <a:t>•  Color code, kept through the whole deck: blue = weight×activation matmuls (7 logical — crossbar-mappable on analog hardware); purple = activation×activation (qkᵀ, Av — must be computed on the fly); cream = RMSNorm; gray = elementwise.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8A8A8A"/>
                </a:solidFill>
              </a:rPr>
              <a:t>•  One honest architecture–method coupling: QK-norm and the final RMSNorm bound internal state scales, which the training estimator relies on. Both are stock components.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Training = two settles and a difference measurement</a:t>
            </a:r>
          </a:p>
        </p:txBody>
      </p:sp>
      <p:pic>
        <p:nvPicPr>
          <p:cNvPr id="3" name="Picture 2" descr="fig_primer_phas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960120"/>
            <a:ext cx="6186332" cy="55778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20840" y="1371600"/>
            <a:ext cx="5120640" cy="5120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400" b="0">
                <a:solidFill>
                  <a:srgbClr val="3A3A3A"/>
                </a:solidFill>
              </a:rPr>
              <a:t>•  The stack is treated as a system that settles: each layer gets a state zₗ, and the energy penalizes disagreement between zₗ and fₗ(zₗ₋₁).</a:t>
            </a:r>
          </a:p>
          <a:p>
            <a:pPr>
              <a:spcBef>
                <a:spcPts val="600"/>
              </a:spcBef>
            </a:pPr>
            <a:r>
              <a:rPr sz="1400" b="0">
                <a:solidFill>
                  <a:srgbClr val="3A3A3A"/>
                </a:solidFill>
              </a:rPr>
              <a:t>•  Free phase: settle with no label. The exact minimum IS the ordinary forward pass (E = 0). Inference is untouched.</a:t>
            </a:r>
          </a:p>
          <a:p>
            <a:pPr>
              <a:spcBef>
                <a:spcPts val="600"/>
              </a:spcBef>
            </a:pPr>
            <a:r>
              <a:rPr sz="1400" b="0">
                <a:solidFill>
                  <a:srgbClr val="3A3A3A"/>
                </a:solidFill>
              </a:rPr>
              <a:t>•  Nudged phase: weights frozen, states move — the loss pulls the top state with strength β, the whole stack re-settles, every layer picks up a mismatch dₗ.</a:t>
            </a:r>
          </a:p>
          <a:p>
            <a:pPr>
              <a:spcBef>
                <a:spcPts val="600"/>
              </a:spcBef>
            </a:pPr>
            <a:r>
              <a:rPr sz="1400" b="0">
                <a:solidFill>
                  <a:srgbClr val="3A3A3A"/>
                </a:solidFill>
              </a:rPr>
              <a:t>•  Update: states frozen, weights move — each layer absorbs its own mismatch: Δθₗ ∝ ⟨dₗ, ∂fₗ/∂θₗ⟩/β. Local quantities only; no global tape.</a:t>
            </a:r>
          </a:p>
          <a:p>
            <a:pPr>
              <a:spcBef>
                <a:spcPts val="600"/>
              </a:spcBef>
            </a:pPr>
            <a:r>
              <a:rPr sz="1400" b="1">
                <a:solidFill>
                  <a:srgbClr val="D95F02"/>
                </a:solidFill>
              </a:rPr>
              <a:t>•  The nudged state becomes the new free state: today’s pulled answer is tomorrow’s natural forward output.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The update schedule: local, pipelinable — and native to physics</a:t>
            </a:r>
          </a:p>
        </p:txBody>
      </p:sp>
      <p:pic>
        <p:nvPicPr>
          <p:cNvPr id="3" name="Picture 2" descr="fig_p3_sched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1051560"/>
            <a:ext cx="11338560" cy="57653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598932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400" b="1">
                <a:solidFill>
                  <a:srgbClr val="B03A2E"/>
                </a:solidFill>
              </a:rPr>
              <a:t>Everything that follows is the price of emulating this settle with discrete sweeps on a GPU. Two problems fall out — the physical system has neither.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What actually happened at 72M (real run, real logs)</a:t>
            </a:r>
          </a:p>
        </p:txBody>
      </p:sp>
      <p:pic>
        <p:nvPicPr>
          <p:cNvPr id="3" name="Picture 2" descr="fig_p4_blowu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05840"/>
            <a:ext cx="7706509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320" y="1234440"/>
            <a:ext cx="3657600" cy="5394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50" b="1">
                <a:solidFill>
                  <a:srgbClr val="B03A2E"/>
                </a:solidFill>
              </a:rPr>
              <a:t>•  Same β = 1e-3: safe for 135k steps, lethal at 195k. Something moved under the schedule.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3A3A3A"/>
                </a:solidFill>
              </a:rPr>
              <a:t>•  Guards contained it (15k step-skips, no NaN), a governor finished the token budget — but β starved to 2e-5 and best never improved after 185k.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3A3A3A"/>
                </a:solidFill>
              </a:rPr>
              <a:t>•  Headline stands: 72.11M × 1.44B tokens fully BP-free, best 3.7117 vs BP twin 3.2884.</a:t>
            </a:r>
          </a:p>
          <a:p>
            <a:pPr>
              <a:spcBef>
                <a:spcPts val="600"/>
              </a:spcBef>
            </a:pPr>
            <a:r>
              <a:rPr sz="1300" b="1">
                <a:solidFill>
                  <a:srgbClr val="3A3A3A"/>
                </a:solidFill>
              </a:rPr>
              <a:t>•  The 0.43 gap is a BLOWN-SCHEDULE number, not a method number. The honest rerun is in flight (last slide but one).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Problem 1 — the nudge closes a loop; discrete sweeps can amplify it</a:t>
            </a:r>
          </a:p>
        </p:txBody>
      </p:sp>
      <p:pic>
        <p:nvPicPr>
          <p:cNvPr id="3" name="Picture 2" descr="fig_p5_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051560"/>
            <a:ext cx="7268005" cy="51206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" y="6263640"/>
            <a:ext cx="109728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400" b="0">
                <a:solidFill>
                  <a:srgbClr val="3A3A3A"/>
                </a:solidFill>
              </a:rPr>
              <a:t>Why the SAME β became lethal: ρ ≈ β·σ(Wₒᵤₜ)²·‖J‖² crossed 1 as σ and ‖J‖ grew with fit depth.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Problem 2 — β is squeezed from both sides, and the window narrows</a:t>
            </a:r>
          </a:p>
        </p:txBody>
      </p:sp>
      <p:pic>
        <p:nvPicPr>
          <p:cNvPr id="3" name="Picture 2" descr="fig_p6_wind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1005840"/>
            <a:ext cx="7706509" cy="5029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75320" y="1188720"/>
            <a:ext cx="365760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300" b="0">
                <a:solidFill>
                  <a:srgbClr val="3A3A3A"/>
                </a:solidFill>
              </a:rPr>
              <a:t>•  Floor is real and RISING: on the 42M testbed, tail at flat 1e-3 beats decaying to 3e-4 (1.2678 vs 1.2808). Momentum as a substitute for β refuted in 3 doses.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3A3A3A"/>
                </a:solidFill>
              </a:rPr>
              <a:t>•  Ceiling is real and FALLING: measured crossings at 195k (≤1e-3), 222k (≤3e-4), late (~2e-5).</a:t>
            </a:r>
          </a:p>
          <a:p>
            <a:pPr>
              <a:spcBef>
                <a:spcPts val="600"/>
              </a:spcBef>
            </a:pPr>
            <a:r>
              <a:rPr sz="1300" b="1">
                <a:solidFill>
                  <a:srgbClr val="3A3A3A"/>
                </a:solidFill>
              </a:rPr>
              <a:t>•  Window-aware recipe: centered ±β estimator (bias O(β²) → ride high) + a loop-gain governor capping β near ITS ceiling.</a:t>
            </a:r>
          </a:p>
          <a:p>
            <a:pPr>
              <a:spcBef>
                <a:spcPts val="600"/>
              </a:spcBef>
            </a:pPr>
            <a:r>
              <a:rPr sz="1300" b="1">
                <a:solidFill>
                  <a:srgbClr val="D95F02"/>
                </a:solidFill>
              </a:rPr>
              <a:t>•  fw72m_cent, in flight, is exactly this recipe.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Diagnostics already done (every number is a run you can open in wandb)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1480" y="1051560"/>
          <a:ext cx="1138428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1840"/>
                <a:gridCol w="8092440"/>
              </a:tblGrid>
              <a:tr h="599440">
                <a:tc>
                  <a:txBody>
                    <a:bodyPr/>
                    <a:lstStyle/>
                    <a:p>
                      <a:r>
                        <a:rPr sz="1200" b="1"/>
                        <a:t>diagnostic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 b="1"/>
                        <a:t>verdict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DDP gradient equivalence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cos 0.999999999 vs single-GPU big batch (manual all-reduce, synced guards)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centered + bf16 + DDP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cos 1.000000000 vs sequential centered; packed ±β variant identical (relerr 2e-5)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Error-source decomposition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within-block read EXACT (1.0000); ALL bias sits in between-block transmission (0.9987 = the whole EP deficit); K=1 degenerates to BP; K3 = K8 (converged, not truncated)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Wall-2 probes — 6 arms @72M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damping refuted in 3 doses; lowering β sails through; governor completes the budget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Tail-SNR arms — 7 @42M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centered@3e-3 wins CE and cos; ĝ-momentum refuted ×3; Richardson dominated; AdamW = tie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Gap-vs-size ladder — 8 runs, pre-registered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gap tracks FIT DEPTH, not width: 0.004 / 0.004 / 0.015 / 0.013 / 0.050 (C128→C512); C128 has gate cos 0.805 yet ZERO gap — direction noise alone costs nothing until the fit is deep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bf16 mixed precision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epoch-validated lossless (Δ +0.006), 1.56× wall-clock</a:t>
                      </a:r>
                    </a:p>
                  </a:txBody>
                  <a:tcPr/>
                </a:tc>
              </a:tr>
              <a:tr h="599440">
                <a:tc>
                  <a:txBody>
                    <a:bodyPr/>
                    <a:lstStyle/>
                    <a:p>
                      <a:r>
                        <a:rPr sz="1050" b="1">
                          <a:solidFill>
                            <a:srgbClr val="3A3A3A"/>
                          </a:solidFill>
                        </a:rPr>
                        <a:t>Cost of centered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050" b="0">
                          <a:solidFill>
                            <a:srgbClr val="3A3A3A"/>
                          </a:solidFill>
                        </a:rPr>
                        <a:t>1.72× step time (1.64× packed); tail-only switching amortizes to ~1.13×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11480" y="201168"/>
            <a:ext cx="114300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500" b="1">
                <a:solidFill>
                  <a:srgbClr val="3A3A3A"/>
                </a:solidFill>
              </a:rPr>
              <a:t>In flight right now — and what the outcomes would mean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1097280"/>
            <a:ext cx="11338560" cy="5486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sz="1400" b="1">
                <a:solidFill>
                  <a:srgbClr val="3A3A3A"/>
                </a:solidFill>
              </a:rPr>
              <a:t>•  stage1b_cent — 42M TinyStories, centered for the FULL epoch (at 30k/58.8k: best 1.3642, ahead of both originals at matched step).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8A8A8A"/>
                </a:solidFill>
              </a:rPr>
              <a:t>•  reads: best ≤ ~1.24 ⇒ the 0.050 gap was a noise-recipe account and the zero-gap line extends to C512  ·  1.25–1.26 ⇒ a residual needs window management  ·  &gt;1.27 ⇒ an unknown term (falsifier).</a:t>
            </a:r>
          </a:p>
          <a:p>
            <a:pPr>
              <a:spcBef>
                <a:spcPts val="1400"/>
              </a:spcBef>
            </a:pPr>
            <a:r>
              <a:rPr sz="1400" b="1">
                <a:solidFill>
                  <a:srgbClr val="3A3A3A"/>
                </a:solidFill>
              </a:rPr>
              <a:t>•  fw72m_cent — 72M FineWeb, the window-aware recipe from scratch (at 48k/234k: best 3.6890 — already below the original’s FULL-RUN best 3.7117, at 20% of the budget).</a:t>
            </a:r>
          </a:p>
          <a:p>
            <a:pPr>
              <a:spcBef>
                <a:spcPts val="600"/>
              </a:spcBef>
            </a:pPr>
            <a:r>
              <a:rPr sz="1300" b="0">
                <a:solidFill>
                  <a:srgbClr val="8A8A8A"/>
                </a:solidFill>
              </a:rPr>
              <a:t>•  registered predictions: no 195k-style blow; honest gap vs BP twin lands 0.25–0.35 (current trajectory suggests better).</a:t>
            </a:r>
          </a:p>
          <a:p>
            <a:pPr>
              <a:spcBef>
                <a:spcPts val="1600"/>
              </a:spcBef>
            </a:pPr>
            <a:r>
              <a:rPr sz="1400" b="1">
                <a:solidFill>
                  <a:srgbClr val="2E7D32"/>
                </a:solidFill>
              </a:rPr>
              <a:t>•  If both hold: the EP–BP gap is an ENGINEERING account — schedule + estimator — not an architectural tax. The frontier is late-phase signal-to-noise, and we hold validated levers for it.</a:t>
            </a:r>
          </a:p>
          <a:p>
            <a:pPr>
              <a:spcBef>
                <a:spcPts val="1400"/>
              </a:spcBef>
            </a:pPr>
            <a:r>
              <a:rPr sz="1300" b="0">
                <a:solidFill>
                  <a:srgbClr val="3A3A3A"/>
                </a:solidFill>
              </a:rPr>
              <a:t>•  Queued next: 3 seeds at C256/C512 (certify the ladder tiers); the est-switch rule (when to start paying for centered); 300M × 6B.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