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weeks since last meeting; three big things: the result, the sponsor, the scale plan.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"Most general venue" = Nature-class if the hardware demo or 7-8B lands; say it out loud only if he asks. Zhai has venue calibration - genuinely solicit his read on sequencing and preprint timing.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Shanbhag intro is the highest-value ask; the brief and email draft exist — he only forwards.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TEMPLATE — fill names per column/tier before presenting.</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Each headline gets its own slides below.</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figure left to right: free settle (errors zero), nudge beta, re-settle, per-weight local comparison. If asked "is the transpose read backprop": no global backward graph exists; each exchange is between adjacent layers only — on hardware it is the same resistor read from the other terminal.</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Sample is from the actual checkpoint (val 1.2808). OFFER LIVE DEMO: the a1 notebook generates in ~30s. If asked why 4k has no gap but epoch does (late-SNR, 30s): EP reads the gradient from the DIFFERENCE of two settled states; that difference is proportional to beta x the true gradient. Late in training the true gradient shrinks, so the difference sinks toward the floating-point noise floor - the estimator loses SNR exactly when the model is nearly done. Like measuring a slope from two nearby probe points: as terrain flattens, the height difference drops below instrument precision; the fix is to step further apart - keep beta from shrinking (floor/ramp). Causal check: raising the floor moves gradient cosine 0.975-&gt;0.990; this closed the gap 0.22-&gt;0.05. If asked why not large beta from the start: early on the true gradient is large, small beta means less bias - beta is scheduled against SNR, not constant.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KHS is Scellier's own group — vision, with a real gap; that is why our zero-gap LM interested him.</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His review was blunt (called LLM-drafted parts out); the working relationship is healthy and technical.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number on this slide is measured on our runs or a live queue probe, not estimated.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Dillavou = the physical-learning tile collaborator; Shanbhag = the CIM rung - the two asks are complementary, not redundant. Dillavou syncs with us in ~2 weeks.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Keep to 90 seconds. If he digs: the transition is a Hopf bifurcation, certified via the first Lyapunov coefficient - but do not lead with the term.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731520" y="2286000"/>
            <a:ext cx="10698480" cy="1280160"/>
          </a:xfrm>
          <a:prstGeom prst="rect">
            <a:avLst/>
          </a:prstGeom>
          <a:noFill/>
        </p:spPr>
        <p:txBody>
          <a:bodyPr wrap="square">
            <a:spAutoFit/>
          </a:bodyPr>
          <a:lstStyle/>
          <a:p>
            <a:pPr algn="ctr"/>
            <a:r>
              <a:rPr sz="3600" b="1">
                <a:solidFill>
                  <a:srgbClr val="13294B"/>
                </a:solidFill>
                <a:latin typeface="Calibri"/>
              </a:rPr>
              <a:t>Training LLMs Without Backpropagation in Analog Hardware</a:t>
            </a:r>
          </a:p>
        </p:txBody>
      </p:sp>
      <p:sp>
        <p:nvSpPr>
          <p:cNvPr id="3" name="TextBox 2"/>
          <p:cNvSpPr txBox="1"/>
          <p:nvPr/>
        </p:nvSpPr>
        <p:spPr>
          <a:xfrm>
            <a:off x="731520" y="3429000"/>
            <a:ext cx="10698480" cy="548640"/>
          </a:xfrm>
          <a:prstGeom prst="rect">
            <a:avLst/>
          </a:prstGeom>
          <a:noFill/>
        </p:spPr>
        <p:txBody>
          <a:bodyPr wrap="square">
            <a:spAutoFit/>
          </a:bodyPr>
          <a:lstStyle/>
          <a:p>
            <a:pPr algn="ctr"/>
            <a:r>
              <a:rPr sz="2000" b="0">
                <a:solidFill>
                  <a:srgbClr val="555555"/>
                </a:solidFill>
                <a:latin typeface="Calibri"/>
              </a:rPr>
              <a:t>Progress update · June 30 – July 14</a:t>
            </a:r>
          </a:p>
        </p:txBody>
      </p:sp>
      <p:sp>
        <p:nvSpPr>
          <p:cNvPr id="4" name="TextBox 3"/>
          <p:cNvSpPr txBox="1"/>
          <p:nvPr/>
        </p:nvSpPr>
        <p:spPr>
          <a:xfrm>
            <a:off x="731520" y="5760720"/>
            <a:ext cx="10698480" cy="457200"/>
          </a:xfrm>
          <a:prstGeom prst="rect">
            <a:avLst/>
          </a:prstGeom>
          <a:noFill/>
        </p:spPr>
        <p:txBody>
          <a:bodyPr wrap="square">
            <a:spAutoFit/>
          </a:bodyPr>
          <a:lstStyle/>
          <a:p>
            <a:pPr algn="ctr"/>
            <a:r>
              <a:rPr sz="1500" b="0">
                <a:solidFill>
                  <a:srgbClr val="555555"/>
                </a:solidFill>
                <a:latin typeface="Calibri"/>
              </a:rPr>
              <a:t>Yuren Hao  ·  July 14,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Why I am taking this seriously</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Publication strategy — input welcome</a:t>
            </a:r>
          </a:p>
        </p:txBody>
      </p:sp>
      <p:sp>
        <p:nvSpPr>
          <p:cNvPr id="5" name="TextBox 4"/>
          <p:cNvSpPr txBox="1"/>
          <p:nvPr/>
        </p:nvSpPr>
        <p:spPr>
          <a:xfrm>
            <a:off x="640080" y="1554480"/>
            <a:ext cx="10972800" cy="4389120"/>
          </a:xfrm>
          <a:prstGeom prst="rect">
            <a:avLst/>
          </a:prstGeom>
          <a:noFill/>
        </p:spPr>
        <p:txBody>
          <a:bodyPr wrap="square">
            <a:spAutoFit/>
          </a:bodyPr>
          <a:lstStyle/>
          <a:p>
            <a:pPr algn="l"/>
            <a:r>
              <a:rPr sz="1800" b="0">
                <a:solidFill>
                  <a:srgbClr val="202020"/>
                </a:solidFill>
                <a:latin typeface="Calibri"/>
              </a:rPr>
              <a:t>If this works at scale, it is not an ML-methods result: training without backpropagation on physical</a:t>
            </a:r>
          </a:p>
          <a:p>
            <a:pPr algn="l"/>
            <a:r>
              <a:rPr sz="1800" b="0">
                <a:solidFill>
                  <a:srgbClr val="202020"/>
                </a:solidFill>
                <a:latin typeface="Calibri"/>
              </a:rPr>
              <a:t>hardware opens research directions across AI, electrical engineering, materials science, and physics —</a:t>
            </a:r>
          </a:p>
          <a:p>
            <a:pPr algn="l"/>
            <a:r>
              <a:rPr sz="1800" b="0">
                <a:solidFill>
                  <a:srgbClr val="202020"/>
                </a:solidFill>
                <a:latin typeface="Calibri"/>
              </a:rPr>
              <a:t>new devices, new circuit primitives, and a different economics of training.</a:t>
            </a:r>
          </a:p>
          <a:p>
            <a:pPr algn="l"/>
            <a:r>
              <a:rPr sz="1800" b="0">
                <a:solidFill>
                  <a:srgbClr val="202020"/>
                </a:solidFill>
                <a:latin typeface="Calibri"/>
              </a:rPr>
              <a:t>It now has real support: compute funding (~$50k), and leading experts engaged on both the algorithm side</a:t>
            </a:r>
          </a:p>
          <a:p>
            <a:pPr algn="l"/>
            <a:r>
              <a:rPr sz="1800" b="0">
                <a:solidFill>
                  <a:srgbClr val="202020"/>
                </a:solidFill>
                <a:latin typeface="Calibri"/>
              </a:rPr>
              <a:t>(Scellier) and the physical-hardware side (Dillavou).</a:t>
            </a:r>
          </a:p>
          <a:p>
            <a:pPr algn="l"/>
            <a:r>
              <a:rPr sz="1800" b="0">
                <a:solidFill>
                  <a:srgbClr val="202020"/>
                </a:solidFill>
                <a:latin typeface="Calibri"/>
              </a:rPr>
              <a:t>So the plan: two papers — the dynamics/theory paper first as the foundation, and the scale demonstration</a:t>
            </a:r>
          </a:p>
          <a:p>
            <a:pPr algn="l"/>
            <a:r>
              <a:rPr sz="1800" b="0">
                <a:solidFill>
                  <a:srgbClr val="202020"/>
                </a:solidFill>
                <a:latin typeface="Calibri"/>
              </a:rPr>
              <a:t>aimed at the most general venue the final result supports.</a:t>
            </a:r>
          </a:p>
          <a:p>
            <a:pPr algn="l"/>
            <a:r>
              <a:rPr sz="1800" b="0">
                <a:solidFill>
                  <a:srgbClr val="202020"/>
                </a:solidFill>
                <a:latin typeface="Calibri"/>
              </a:rPr>
              <a:t>Open for discussion: two papers vs one; when to preprint; authorship structure with industry collaborators.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Asks</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645920"/>
            <a:ext cx="10972800" cy="4023360"/>
          </a:xfrm>
          <a:prstGeom prst="rect">
            <a:avLst/>
          </a:prstGeom>
          <a:noFill/>
        </p:spPr>
        <p:txBody>
          <a:bodyPr wrap="square">
            <a:spAutoFit/>
          </a:bodyPr>
          <a:lstStyle/>
          <a:p>
            <a:pPr algn="l"/>
            <a:r>
              <a:rPr sz="2000" b="0">
                <a:solidFill>
                  <a:srgbClr val="202020"/>
                </a:solidFill>
                <a:latin typeface="Calibri"/>
              </a:rPr>
              <a:t>1.  A warm intro to Prof. Shanbhag's group (in-memory-computing / mixed-signal) —</a:t>
            </a:r>
          </a:p>
          <a:p>
            <a:pPr algn="l" lvl="1"/>
            <a:r>
              <a:rPr sz="1800" b="0">
                <a:solidFill>
                  <a:srgbClr val="202020"/>
                </a:solidFill>
                <a:latin typeface="Calibri"/>
              </a:rPr>
              <a:t>the "transformer block on silicon" phase needs exactly their substrate; one email from you</a:t>
            </a:r>
          </a:p>
          <a:p>
            <a:pPr algn="l" lvl="1"/>
            <a:r>
              <a:rPr sz="1800" b="0">
                <a:solidFill>
                  <a:srgbClr val="202020"/>
                </a:solidFill>
                <a:latin typeface="Calibri"/>
              </a:rPr>
              <a:t>lands very differently than a cold one from me. (Draft + one-page brief are ready.)</a:t>
            </a:r>
          </a:p>
          <a:p>
            <a:pPr algn="l"/>
            <a:r>
              <a:rPr sz="2000" b="0">
                <a:solidFill>
                  <a:srgbClr val="202020"/>
                </a:solidFill>
                <a:latin typeface="Calibri"/>
              </a:rPr>
              <a:t>2.  Venue-strategy advice on the two-paper plan.</a:t>
            </a:r>
          </a:p>
          <a:p>
            <a:pPr algn="l"/>
            <a:r>
              <a:rPr sz="2000" b="0">
                <a:solidFill>
                  <a:srgbClr val="202020"/>
                </a:solidFill>
                <a:latin typeface="Calibri"/>
              </a:rPr>
              <a:t>3.  Fall logistics: research credit / time allocation for this project.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People</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Confirmed · likely · future outreach</a:t>
            </a:r>
          </a:p>
        </p:txBody>
      </p:sp>
      <p:graphicFrame>
        <p:nvGraphicFramePr>
          <p:cNvPr id="5" name="Table 4"/>
          <p:cNvGraphicFramePr>
            <a:graphicFrameLocks noGrp="1"/>
          </p:cNvGraphicFramePr>
          <p:nvPr/>
        </p:nvGraphicFramePr>
        <p:xfrm>
          <a:off x="640080" y="1554480"/>
          <a:ext cx="10972799" cy="1316736"/>
        </p:xfrm>
        <a:graphic>
          <a:graphicData uri="http://schemas.openxmlformats.org/drawingml/2006/table">
            <a:tbl>
              <a:tblPr firstRow="1" bandRow="1">
                <a:tableStyleId>{5C22544A-7EE6-4342-B048-85BDC9FD1C3A}</a:tableStyleId>
              </a:tblPr>
              <a:tblGrid>
                <a:gridCol w="1844168"/>
                <a:gridCol w="3042877"/>
                <a:gridCol w="3042877"/>
                <a:gridCol w="3042877"/>
              </a:tblGrid>
              <a:tr h="329184">
                <a:tc>
                  <a:txBody>
                    <a:bodyPr/>
                    <a:lstStyle/>
                    <a:p/>
                  </a:txBody>
                  <a:tcPr>
                    <a:solidFill>
                      <a:srgbClr val="13294B"/>
                    </a:solidFill>
                  </a:tcPr>
                </a:tc>
                <a:tc>
                  <a:txBody>
                    <a:bodyPr/>
                    <a:lstStyle/>
                    <a:p>
                      <a:r>
                        <a:rPr sz="1400" b="1">
                          <a:solidFill>
                            <a:srgbClr val="FFFFFF"/>
                          </a:solidFill>
                          <a:latin typeface="Calibri"/>
                        </a:rPr>
                        <a:t>Dynamics side</a:t>
                      </a:r>
                    </a:p>
                  </a:txBody>
                  <a:tcPr>
                    <a:solidFill>
                      <a:srgbClr val="13294B"/>
                    </a:solidFill>
                  </a:tcPr>
                </a:tc>
                <a:tc>
                  <a:txBody>
                    <a:bodyPr/>
                    <a:lstStyle/>
                    <a:p>
                      <a:r>
                        <a:rPr sz="1400" b="1">
                          <a:solidFill>
                            <a:srgbClr val="FFFFFF"/>
                          </a:solidFill>
                          <a:latin typeface="Calibri"/>
                        </a:rPr>
                        <a:t>LLM side</a:t>
                      </a:r>
                    </a:p>
                  </a:txBody>
                  <a:tcPr>
                    <a:solidFill>
                      <a:srgbClr val="13294B"/>
                    </a:solidFill>
                  </a:tcPr>
                </a:tc>
                <a:tc>
                  <a:txBody>
                    <a:bodyPr/>
                    <a:lstStyle/>
                    <a:p>
                      <a:r>
                        <a:rPr sz="1400" b="1">
                          <a:solidFill>
                            <a:srgbClr val="FFFFFF"/>
                          </a:solidFill>
                          <a:latin typeface="Calibri"/>
                        </a:rPr>
                        <a:t>Hardware side</a:t>
                      </a:r>
                    </a:p>
                  </a:txBody>
                  <a:tcPr>
                    <a:solidFill>
                      <a:srgbClr val="13294B"/>
                    </a:solidFill>
                  </a:tcPr>
                </a:tc>
              </a:tr>
              <a:tr h="329184">
                <a:tc>
                  <a:txBody>
                    <a:bodyPr/>
                    <a:lstStyle/>
                    <a:p>
                      <a:r>
                        <a:rPr sz="1400" b="1">
                          <a:solidFill>
                            <a:srgbClr val="13294B"/>
                          </a:solidFill>
                          <a:latin typeface="Calibri"/>
                        </a:rPr>
                        <a:t>Confirmed</a:t>
                      </a:r>
                    </a:p>
                  </a:txBody>
                  <a:tcPr/>
                </a:tc>
                <a:tc>
                  <a:txBody>
                    <a:bodyPr/>
                    <a:lstStyle/>
                    <a:p>
                      <a:r>
                        <a:rPr sz="1400" b="0">
                          <a:solidFill>
                            <a:srgbClr val="202020"/>
                          </a:solidFill>
                          <a:latin typeface="Calibri"/>
                        </a:rPr>
                        <a:t>[name — role]</a:t>
                      </a:r>
                    </a:p>
                  </a:txBody>
                  <a:tcPr/>
                </a:tc>
                <a:tc>
                  <a:txBody>
                    <a:bodyPr/>
                    <a:lstStyle/>
                    <a:p>
                      <a:r>
                        <a:rPr sz="1400" b="0">
                          <a:solidFill>
                            <a:srgbClr val="202020"/>
                          </a:solidFill>
                          <a:latin typeface="Calibri"/>
                        </a:rPr>
                        <a:t>[name — role]</a:t>
                      </a:r>
                    </a:p>
                  </a:txBody>
                  <a:tcPr/>
                </a:tc>
                <a:tc>
                  <a:txBody>
                    <a:bodyPr/>
                    <a:lstStyle/>
                    <a:p>
                      <a:r>
                        <a:rPr sz="1400" b="0">
                          <a:solidFill>
                            <a:srgbClr val="202020"/>
                          </a:solidFill>
                          <a:latin typeface="Calibri"/>
                        </a:rPr>
                        <a:t>[name — role]</a:t>
                      </a:r>
                    </a:p>
                  </a:txBody>
                  <a:tcPr/>
                </a:tc>
              </a:tr>
              <a:tr h="329184">
                <a:tc>
                  <a:txBody>
                    <a:bodyPr/>
                    <a:lstStyle/>
                    <a:p>
                      <a:r>
                        <a:rPr sz="1400" b="1">
                          <a:solidFill>
                            <a:srgbClr val="13294B"/>
                          </a:solidFill>
                          <a:latin typeface="Calibri"/>
                        </a:rPr>
                        <a:t>Likely / in discussion</a:t>
                      </a:r>
                    </a:p>
                  </a:txBody>
                  <a:tcPr/>
                </a:tc>
                <a:tc>
                  <a:txBody>
                    <a:bodyPr/>
                    <a:lstStyle/>
                    <a:p>
                      <a:r>
                        <a:rPr sz="1400" b="0">
                          <a:solidFill>
                            <a:srgbClr val="202020"/>
                          </a:solidFill>
                          <a:latin typeface="Calibri"/>
                        </a:rPr>
                        <a:t>[name — status]</a:t>
                      </a:r>
                    </a:p>
                  </a:txBody>
                  <a:tcPr/>
                </a:tc>
                <a:tc>
                  <a:txBody>
                    <a:bodyPr/>
                    <a:lstStyle/>
                    <a:p>
                      <a:r>
                        <a:rPr sz="1400" b="0">
                          <a:solidFill>
                            <a:srgbClr val="202020"/>
                          </a:solidFill>
                          <a:latin typeface="Calibri"/>
                        </a:rPr>
                        <a:t>[name — status]</a:t>
                      </a:r>
                    </a:p>
                  </a:txBody>
                  <a:tcPr/>
                </a:tc>
                <a:tc>
                  <a:txBody>
                    <a:bodyPr/>
                    <a:lstStyle/>
                    <a:p>
                      <a:r>
                        <a:rPr sz="1400" b="0">
                          <a:solidFill>
                            <a:srgbClr val="202020"/>
                          </a:solidFill>
                          <a:latin typeface="Calibri"/>
                        </a:rPr>
                        <a:t>[name — status]</a:t>
                      </a:r>
                    </a:p>
                  </a:txBody>
                  <a:tcPr/>
                </a:tc>
              </a:tr>
              <a:tr h="329184">
                <a:tc>
                  <a:txBody>
                    <a:bodyPr/>
                    <a:lstStyle/>
                    <a:p>
                      <a:r>
                        <a:rPr sz="1400" b="1">
                          <a:solidFill>
                            <a:srgbClr val="13294B"/>
                          </a:solidFill>
                          <a:latin typeface="Calibri"/>
                        </a:rPr>
                        <a:t>Future outreach</a:t>
                      </a:r>
                    </a:p>
                  </a:txBody>
                  <a:tcPr/>
                </a:tc>
                <a:tc>
                  <a:txBody>
                    <a:bodyPr/>
                    <a:lstStyle/>
                    <a:p>
                      <a:r>
                        <a:rPr sz="1400" b="0">
                          <a:solidFill>
                            <a:srgbClr val="202020"/>
                          </a:solidFill>
                          <a:latin typeface="Calibri"/>
                        </a:rPr>
                        <a:t>[name — hook]</a:t>
                      </a:r>
                    </a:p>
                  </a:txBody>
                  <a:tcPr/>
                </a:tc>
                <a:tc>
                  <a:txBody>
                    <a:bodyPr/>
                    <a:lstStyle/>
                    <a:p>
                      <a:r>
                        <a:rPr sz="1400" b="0">
                          <a:solidFill>
                            <a:srgbClr val="202020"/>
                          </a:solidFill>
                          <a:latin typeface="Calibri"/>
                        </a:rPr>
                        <a:t>[name — hook]</a:t>
                      </a:r>
                    </a:p>
                  </a:txBody>
                  <a:tcPr/>
                </a:tc>
                <a:tc>
                  <a:txBody>
                    <a:bodyPr/>
                    <a:lstStyle/>
                    <a:p>
                      <a:r>
                        <a:rPr sz="1400" b="0">
                          <a:solidFill>
                            <a:srgbClr val="202020"/>
                          </a:solidFill>
                          <a:latin typeface="Calibri"/>
                        </a:rPr>
                        <a:t>[name — hook]</a:t>
                      </a:r>
                    </a:p>
                  </a:txBody>
                  <a:tcPr/>
                </a:tc>
              </a:tr>
            </a:tbl>
          </a:graphicData>
        </a:graphic>
      </p:graphicFrame>
      <p:sp>
        <p:nvSpPr>
          <p:cNvPr id="6" name="TextBox 5"/>
          <p:cNvSpPr txBox="1"/>
          <p:nvPr/>
        </p:nvSpPr>
        <p:spPr>
          <a:xfrm>
            <a:off x="640080" y="4206240"/>
            <a:ext cx="10972800" cy="457200"/>
          </a:xfrm>
          <a:prstGeom prst="rect">
            <a:avLst/>
          </a:prstGeom>
          <a:noFill/>
        </p:spPr>
        <p:txBody>
          <a:bodyPr wrap="square">
            <a:spAutoFit/>
          </a:bodyPr>
          <a:lstStyle/>
          <a:p>
            <a:pPr algn="l"/>
            <a:r>
              <a:rPr sz="1200" b="0">
                <a:solidFill>
                  <a:srgbClr val="202020"/>
                </a:solidFill>
                <a:latin typeface="Calibri"/>
              </a:rPr>
              <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Since we last met — three headlines</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463040"/>
            <a:ext cx="10972800" cy="4206240"/>
          </a:xfrm>
          <a:prstGeom prst="rect">
            <a:avLst/>
          </a:prstGeom>
          <a:noFill/>
        </p:spPr>
        <p:txBody>
          <a:bodyPr wrap="square">
            <a:spAutoFit/>
          </a:bodyPr>
          <a:lstStyle/>
          <a:p>
            <a:pPr algn="l"/>
            <a:r>
              <a:rPr sz="1900" b="0">
                <a:solidFill>
                  <a:srgbClr val="202020"/>
                </a:solidFill>
                <a:latin typeface="Calibri"/>
              </a:rPr>
              <a:t>RESULT — a standard 12-layer transformer LM trained end-to-end with NO backpropagation,</a:t>
            </a:r>
          </a:p>
          <a:p>
            <a:pPr algn="l" lvl="1"/>
            <a:r>
              <a:rPr sz="1700" b="0">
                <a:solidFill>
                  <a:srgbClr val="202020"/>
                </a:solidFill>
                <a:latin typeface="Calibri"/>
              </a:rPr>
              <a:t>0.05 nats from a tuned backprop control over a full epoch; generates coherent text (1-click demo notebook).</a:t>
            </a:r>
          </a:p>
          <a:p>
            <a:pPr algn="l"/>
            <a:r>
              <a:rPr sz="1900" b="0">
                <a:solidFill>
                  <a:srgbClr val="202020"/>
                </a:solidFill>
                <a:latin typeface="Calibri"/>
              </a:rPr>
              <a:t>SPONSORS — two founders of the field engaged: Benjamin Scellier (EP co-inventor; ~$50k AWS compute</a:t>
            </a:r>
          </a:p>
          <a:p>
            <a:pPr algn="l" lvl="1"/>
            <a:r>
              <a:rPr sz="1700" b="0">
                <a:solidFill>
                  <a:srgbClr val="202020"/>
                </a:solidFill>
                <a:latin typeface="Calibri"/>
              </a:rPr>
              <a:t>+ active technical collaboration) and Sam Dillavou (Penn; processor-free learning hardware — hardware side).</a:t>
            </a:r>
          </a:p>
          <a:p>
            <a:pPr algn="l"/>
            <a:r>
              <a:rPr sz="1900" b="0">
                <a:solidFill>
                  <a:srgbClr val="202020"/>
                </a:solidFill>
                <a:latin typeface="Calibri"/>
              </a:rPr>
              <a:t>SCALE — 300M x 6B tokens queued this week on a free NCSA Delta allocation;</a:t>
            </a:r>
          </a:p>
          <a:p>
            <a:pPr algn="l" lvl="1"/>
            <a:r>
              <a:rPr sz="1700" b="0">
                <a:solidFill>
                  <a:srgbClr val="202020"/>
                </a:solidFill>
                <a:latin typeface="Calibri"/>
              </a:rPr>
              <a:t>1B fully costed at ~$5k; the $50k envelope reaches 3B-Chinchilla or 7-8B.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How it works: two settles and a local comparison</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fig_ep_phases.png"/>
          <p:cNvPicPr>
            <a:picLocks noChangeAspect="1"/>
          </p:cNvPicPr>
          <p:nvPr/>
        </p:nvPicPr>
        <p:blipFill>
          <a:blip r:embed="rId2"/>
          <a:stretch>
            <a:fillRect/>
          </a:stretch>
        </p:blipFill>
        <p:spPr>
          <a:xfrm>
            <a:off x="822960" y="1143000"/>
            <a:ext cx="10515600" cy="5125416"/>
          </a:xfrm>
          <a:prstGeom prst="rect">
            <a:avLst/>
          </a:prstGeom>
        </p:spPr>
      </p:pic>
      <p:sp>
        <p:nvSpPr>
          <p:cNvPr id="5" name="TextBox 4"/>
          <p:cNvSpPr txBox="1"/>
          <p:nvPr/>
        </p:nvSpPr>
        <p:spPr>
          <a:xfrm>
            <a:off x="640080" y="6172200"/>
            <a:ext cx="10972800" cy="548640"/>
          </a:xfrm>
          <a:prstGeom prst="rect">
            <a:avLst/>
          </a:prstGeom>
          <a:noFill/>
        </p:spPr>
        <p:txBody>
          <a:bodyPr wrap="square">
            <a:spAutoFit/>
          </a:bodyPr>
          <a:lstStyle/>
          <a:p>
            <a:pPr algn="ctr"/>
            <a:r>
              <a:rPr sz="1400" b="1">
                <a:solidFill>
                  <a:srgbClr val="13294B"/>
                </a:solidFill>
                <a:latin typeface="Calibri"/>
              </a:rPr>
              <a:t>Inference ships as the FREE phase alone — an ordinary forward pass, deployable like any LLM.   Training needs no backward pass — which is exactly what analog hardware can implement.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Headline result: near-zero gap over a full epoch</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640080" y="1463040"/>
          <a:ext cx="6949437" cy="1645919"/>
        </p:xfrm>
        <a:graphic>
          <a:graphicData uri="http://schemas.openxmlformats.org/drawingml/2006/table">
            <a:tbl>
              <a:tblPr firstRow="1" bandRow="1">
                <a:tableStyleId>{5C22544A-7EE6-4342-B048-85BDC9FD1C3A}</a:tableStyleId>
              </a:tblPr>
              <a:tblGrid>
                <a:gridCol w="2926079"/>
                <a:gridCol w="2011679"/>
                <a:gridCol w="2011679"/>
              </a:tblGrid>
              <a:tr h="329183">
                <a:tc>
                  <a:txBody>
                    <a:bodyPr/>
                    <a:lstStyle/>
                    <a:p/>
                  </a:txBody>
                  <a:tcPr>
                    <a:solidFill>
                      <a:srgbClr val="13294B"/>
                    </a:solidFill>
                  </a:tcPr>
                </a:tc>
                <a:tc>
                  <a:txBody>
                    <a:bodyPr/>
                    <a:lstStyle/>
                    <a:p>
                      <a:r>
                        <a:rPr sz="1400" b="1">
                          <a:solidFill>
                            <a:srgbClr val="FFFFFF"/>
                          </a:solidFill>
                          <a:latin typeface="Calibri"/>
                        </a:rPr>
                        <a:t>val CE (TinyStories)</a:t>
                      </a:r>
                    </a:p>
                  </a:txBody>
                  <a:tcPr>
                    <a:solidFill>
                      <a:srgbClr val="13294B"/>
                    </a:solidFill>
                  </a:tcPr>
                </a:tc>
                <a:tc>
                  <a:txBody>
                    <a:bodyPr/>
                    <a:lstStyle/>
                    <a:p>
                      <a:r>
                        <a:rPr sz="1400" b="1">
                          <a:solidFill>
                            <a:srgbClr val="FFFFFF"/>
                          </a:solidFill>
                          <a:latin typeface="Calibri"/>
                        </a:rPr>
                        <a:t>note</a:t>
                      </a:r>
                    </a:p>
                  </a:txBody>
                  <a:tcPr>
                    <a:solidFill>
                      <a:srgbClr val="13294B"/>
                    </a:solidFill>
                  </a:tcPr>
                </a:tc>
              </a:tr>
              <a:tr h="329183">
                <a:tc>
                  <a:txBody>
                    <a:bodyPr/>
                    <a:lstStyle/>
                    <a:p>
                      <a:r>
                        <a:rPr sz="1400" b="0">
                          <a:solidFill>
                            <a:srgbClr val="202020"/>
                          </a:solidFill>
                          <a:latin typeface="Calibri"/>
                        </a:rPr>
                        <a:t>EP (ours), 4k steps, 3 seeds</a:t>
                      </a:r>
                    </a:p>
                  </a:txBody>
                  <a:tcPr/>
                </a:tc>
                <a:tc>
                  <a:txBody>
                    <a:bodyPr/>
                    <a:lstStyle/>
                    <a:p>
                      <a:r>
                        <a:rPr sz="1400" b="0">
                          <a:solidFill>
                            <a:srgbClr val="202020"/>
                          </a:solidFill>
                          <a:latin typeface="Calibri"/>
                        </a:rPr>
                        <a:t>1.7314 ± 0.012</a:t>
                      </a:r>
                    </a:p>
                  </a:txBody>
                  <a:tcPr/>
                </a:tc>
                <a:tc>
                  <a:txBody>
                    <a:bodyPr/>
                    <a:lstStyle/>
                    <a:p>
                      <a:r>
                        <a:rPr sz="1400" b="0">
                          <a:solidFill>
                            <a:srgbClr val="202020"/>
                          </a:solidFill>
                          <a:latin typeface="Calibri"/>
                        </a:rPr>
                        <a:t>statistically = BP</a:t>
                      </a:r>
                    </a:p>
                  </a:txBody>
                  <a:tcPr/>
                </a:tc>
              </a:tr>
              <a:tr h="329183">
                <a:tc>
                  <a:txBody>
                    <a:bodyPr/>
                    <a:lstStyle/>
                    <a:p>
                      <a:r>
                        <a:rPr sz="1400" b="0">
                          <a:solidFill>
                            <a:srgbClr val="202020"/>
                          </a:solidFill>
                          <a:latin typeface="Calibri"/>
                        </a:rPr>
                        <a:t>BP control, 4k steps</a:t>
                      </a:r>
                    </a:p>
                  </a:txBody>
                  <a:tcPr/>
                </a:tc>
                <a:tc>
                  <a:txBody>
                    <a:bodyPr/>
                    <a:lstStyle/>
                    <a:p>
                      <a:r>
                        <a:rPr sz="1400" b="0">
                          <a:solidFill>
                            <a:srgbClr val="202020"/>
                          </a:solidFill>
                          <a:latin typeface="Calibri"/>
                        </a:rPr>
                        <a:t>1.7098</a:t>
                      </a:r>
                    </a:p>
                  </a:txBody>
                  <a:tcPr/>
                </a:tc>
                <a:tc>
                  <a:txBody>
                    <a:bodyPr/>
                    <a:lstStyle/>
                    <a:p>
                      <a:r>
                        <a:rPr sz="1400" b="0">
                          <a:solidFill>
                            <a:srgbClr val="202020"/>
                          </a:solidFill>
                          <a:latin typeface="Calibri"/>
                        </a:rPr>
                        <a:t>tuned, same arch</a:t>
                      </a:r>
                    </a:p>
                  </a:txBody>
                  <a:tcPr/>
                </a:tc>
              </a:tr>
              <a:tr h="329183">
                <a:tc>
                  <a:txBody>
                    <a:bodyPr/>
                    <a:lstStyle/>
                    <a:p>
                      <a:r>
                        <a:rPr sz="1400" b="0">
                          <a:solidFill>
                            <a:srgbClr val="202020"/>
                          </a:solidFill>
                          <a:latin typeface="Calibri"/>
                        </a:rPr>
                        <a:t>EP, full epoch (59k steps)</a:t>
                      </a:r>
                    </a:p>
                  </a:txBody>
                  <a:tcPr/>
                </a:tc>
                <a:tc>
                  <a:txBody>
                    <a:bodyPr/>
                    <a:lstStyle/>
                    <a:p>
                      <a:r>
                        <a:rPr sz="1400" b="0">
                          <a:solidFill>
                            <a:srgbClr val="202020"/>
                          </a:solidFill>
                          <a:latin typeface="Calibri"/>
                        </a:rPr>
                        <a:t>1.2808</a:t>
                      </a:r>
                    </a:p>
                  </a:txBody>
                  <a:tcPr/>
                </a:tc>
                <a:tc>
                  <a:txBody>
                    <a:bodyPr/>
                    <a:lstStyle/>
                    <a:p>
                      <a:r>
                        <a:rPr sz="1400" b="0">
                          <a:solidFill>
                            <a:srgbClr val="202020"/>
                          </a:solidFill>
                          <a:latin typeface="Calibri"/>
                        </a:rPr>
                        <a:t>0.050 nats behind</a:t>
                      </a:r>
                    </a:p>
                  </a:txBody>
                  <a:tcPr/>
                </a:tc>
              </a:tr>
              <a:tr h="329187">
                <a:tc>
                  <a:txBody>
                    <a:bodyPr/>
                    <a:lstStyle/>
                    <a:p>
                      <a:r>
                        <a:rPr sz="1400" b="0">
                          <a:solidFill>
                            <a:srgbClr val="202020"/>
                          </a:solidFill>
                          <a:latin typeface="Calibri"/>
                        </a:rPr>
                        <a:t>BP control, full epoch</a:t>
                      </a:r>
                    </a:p>
                  </a:txBody>
                  <a:tcPr/>
                </a:tc>
                <a:tc>
                  <a:txBody>
                    <a:bodyPr/>
                    <a:lstStyle/>
                    <a:p>
                      <a:r>
                        <a:rPr sz="1400" b="0">
                          <a:solidFill>
                            <a:srgbClr val="202020"/>
                          </a:solidFill>
                          <a:latin typeface="Calibri"/>
                        </a:rPr>
                        <a:t>1.2311</a:t>
                      </a:r>
                    </a:p>
                  </a:txBody>
                  <a:tcPr/>
                </a:tc>
                <a:tc>
                  <a:txBody>
                    <a:bodyPr/>
                    <a:lstStyle/>
                    <a:p/>
                  </a:txBody>
                  <a:tcPr/>
                </a:tc>
              </a:tr>
            </a:tbl>
          </a:graphicData>
        </a:graphic>
      </p:graphicFrame>
      <p:sp>
        <p:nvSpPr>
          <p:cNvPr id="5" name="TextBox 4"/>
          <p:cNvSpPr txBox="1"/>
          <p:nvPr/>
        </p:nvSpPr>
        <p:spPr>
          <a:xfrm>
            <a:off x="640080" y="3703320"/>
            <a:ext cx="6766560" cy="1463040"/>
          </a:xfrm>
          <a:prstGeom prst="rect">
            <a:avLst/>
          </a:prstGeom>
          <a:noFill/>
        </p:spPr>
        <p:txBody>
          <a:bodyPr wrap="square">
            <a:spAutoFit/>
          </a:bodyPr>
          <a:lstStyle/>
          <a:p>
            <a:pPr algn="l"/>
            <a:r>
              <a:rPr sz="1500" b="0">
                <a:solidFill>
                  <a:srgbClr val="555555"/>
                </a:solidFill>
                <a:latin typeface="Calibri"/>
              </a:rPr>
              <a:t>42.75M params, OLMo2-style architecture, 361M tokens.</a:t>
            </a:r>
          </a:p>
          <a:p>
            <a:pPr algn="l"/>
            <a:r>
              <a:rPr sz="1500" b="0">
                <a:solidFill>
                  <a:srgbClr val="555555"/>
                </a:solidFill>
                <a:latin typeface="Calibri"/>
              </a:rPr>
              <a:t>Residual gap mechanism identified (estimator signal-to-noise vs</a:t>
            </a:r>
          </a:p>
          <a:p>
            <a:pPr algn="l"/>
            <a:r>
              <a:rPr sz="1500" b="0">
                <a:solidFill>
                  <a:srgbClr val="555555"/>
                </a:solidFill>
                <a:latin typeface="Calibri"/>
              </a:rPr>
              <a:t>precision floor) and mostly removed by a beta-schedule.</a:t>
            </a:r>
          </a:p>
        </p:txBody>
      </p:sp>
      <p:sp>
        <p:nvSpPr>
          <p:cNvPr id="6" name="Rectangle 5"/>
          <p:cNvSpPr/>
          <p:nvPr/>
        </p:nvSpPr>
        <p:spPr>
          <a:xfrm>
            <a:off x="7772400" y="1463040"/>
            <a:ext cx="3931920" cy="4206240"/>
          </a:xfrm>
          <a:prstGeom prst="rect">
            <a:avLst/>
          </a:prstGeom>
          <a:solidFill>
            <a:srgbClr val="F4F6FA"/>
          </a:solidFill>
          <a:ln>
            <a:solidFill>
              <a:srgbClr val="13294B"/>
            </a:solidFill>
          </a:ln>
        </p:spPr>
        <p:style>
          <a:lnRef idx="1">
            <a:schemeClr val="accent1"/>
          </a:lnRef>
          <a:fillRef idx="3">
            <a:schemeClr val="accent1"/>
          </a:fillRef>
          <a:effectRef idx="2">
            <a:schemeClr val="accent1"/>
          </a:effectRef>
          <a:fontRef idx="minor">
            <a:schemeClr val="lt1"/>
          </a:fontRef>
        </p:style>
        <p:txBody>
          <a:bodyPr rtlCol="0" anchor="ctr" wrap="square"/>
          <a:lstStyle/>
          <a:p>
            <a:r>
              <a:rPr b="1" sz="1300">
                <a:solidFill>
                  <a:srgbClr val="13294B"/>
                </a:solidFill>
              </a:rPr>
              <a:t>Model output (unedited):</a:t>
            </a:r>
          </a:p>
          <a:p>
            <a:r>
              <a:rPr sz="1300" i="1">
                <a:solidFill>
                  <a:srgbClr val="202020"/>
                </a:solidFill>
              </a:rPr>
              <a:t>"Once upon a time, there was a little girl named Lily. She loved to play outside in the sunshine. One day, she was playing with her ball when she accidentally threw it too hard and it went into the street. Lily ran to the street and saw a big, angry dog. [...] Lily learned that sometimes things that seem scary can also be friendly."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Why this is a first</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Claims verified against the literature</a:t>
            </a:r>
          </a:p>
        </p:txBody>
      </p:sp>
      <p:graphicFrame>
        <p:nvGraphicFramePr>
          <p:cNvPr id="5" name="Table 4"/>
          <p:cNvGraphicFramePr>
            <a:graphicFrameLocks noGrp="1"/>
          </p:cNvGraphicFramePr>
          <p:nvPr/>
        </p:nvGraphicFramePr>
        <p:xfrm>
          <a:off x="640080" y="1463040"/>
          <a:ext cx="10972798" cy="1645919"/>
        </p:xfrm>
        <a:graphic>
          <a:graphicData uri="http://schemas.openxmlformats.org/drawingml/2006/table">
            <a:tbl>
              <a:tblPr firstRow="1" bandRow="1">
                <a:tableStyleId>{5C22544A-7EE6-4342-B048-85BDC9FD1C3A}</a:tableStyleId>
              </a:tblPr>
              <a:tblGrid>
                <a:gridCol w="3244132"/>
                <a:gridCol w="1812897"/>
                <a:gridCol w="3434963"/>
                <a:gridCol w="2480806"/>
              </a:tblGrid>
              <a:tr h="329183">
                <a:tc>
                  <a:txBody>
                    <a:bodyPr/>
                    <a:lstStyle/>
                    <a:p>
                      <a:r>
                        <a:rPr sz="1300" b="1">
                          <a:solidFill>
                            <a:srgbClr val="FFFFFF"/>
                          </a:solidFill>
                          <a:latin typeface="Calibri"/>
                        </a:rPr>
                        <a:t>system</a:t>
                      </a:r>
                    </a:p>
                  </a:txBody>
                  <a:tcPr>
                    <a:solidFill>
                      <a:srgbClr val="13294B"/>
                    </a:solidFill>
                  </a:tcPr>
                </a:tc>
                <a:tc>
                  <a:txBody>
                    <a:bodyPr/>
                    <a:lstStyle/>
                    <a:p>
                      <a:r>
                        <a:rPr sz="1300" b="1">
                          <a:solidFill>
                            <a:srgbClr val="FFFFFF"/>
                          </a:solidFill>
                          <a:latin typeface="Calibri"/>
                        </a:rPr>
                        <a:t>scale</a:t>
                      </a:r>
                    </a:p>
                  </a:txBody>
                  <a:tcPr>
                    <a:solidFill>
                      <a:srgbClr val="13294B"/>
                    </a:solidFill>
                  </a:tcPr>
                </a:tc>
                <a:tc>
                  <a:txBody>
                    <a:bodyPr/>
                    <a:lstStyle/>
                    <a:p>
                      <a:r>
                        <a:rPr sz="1300" b="1">
                          <a:solidFill>
                            <a:srgbClr val="FFFFFF"/>
                          </a:solidFill>
                          <a:latin typeface="Calibri"/>
                        </a:rPr>
                        <a:t>actually backprop-free?</a:t>
                      </a:r>
                    </a:p>
                  </a:txBody>
                  <a:tcPr>
                    <a:solidFill>
                      <a:srgbClr val="13294B"/>
                    </a:solidFill>
                  </a:tcPr>
                </a:tc>
                <a:tc>
                  <a:txBody>
                    <a:bodyPr/>
                    <a:lstStyle/>
                    <a:p>
                      <a:r>
                        <a:rPr sz="1300" b="1">
                          <a:solidFill>
                            <a:srgbClr val="FFFFFF"/>
                          </a:solidFill>
                          <a:latin typeface="Calibri"/>
                        </a:rPr>
                        <a:t>gap vs BP</a:t>
                      </a:r>
                    </a:p>
                  </a:txBody>
                  <a:tcPr>
                    <a:solidFill>
                      <a:srgbClr val="13294B"/>
                    </a:solidFill>
                  </a:tcPr>
                </a:tc>
              </a:tr>
              <a:tr h="329183">
                <a:tc>
                  <a:txBody>
                    <a:bodyPr/>
                    <a:lstStyle/>
                    <a:p>
                      <a:r>
                        <a:rPr sz="1300" b="0">
                          <a:solidFill>
                            <a:srgbClr val="202020"/>
                          </a:solidFill>
                          <a:latin typeface="Calibri"/>
                        </a:rPr>
                        <a:t>Optical DFA (2024)</a:t>
                      </a:r>
                    </a:p>
                  </a:txBody>
                  <a:tcPr/>
                </a:tc>
                <a:tc>
                  <a:txBody>
                    <a:bodyPr/>
                    <a:lstStyle/>
                    <a:p>
                      <a:r>
                        <a:rPr sz="1300" b="0">
                          <a:solidFill>
                            <a:srgbClr val="202020"/>
                          </a:solidFill>
                          <a:latin typeface="Calibri"/>
                        </a:rPr>
                        <a:t>1.07B</a:t>
                      </a:r>
                    </a:p>
                  </a:txBody>
                  <a:tcPr/>
                </a:tc>
                <a:tc>
                  <a:txBody>
                    <a:bodyPr/>
                    <a:lstStyle/>
                    <a:p>
                      <a:r>
                        <a:rPr sz="1300" b="0">
                          <a:solidFill>
                            <a:srgbClr val="202020"/>
                          </a:solidFill>
                          <a:latin typeface="Calibri"/>
                        </a:rPr>
                        <a:t>no — trains 400M, BP kept at readout</a:t>
                      </a:r>
                    </a:p>
                  </a:txBody>
                  <a:tcPr/>
                </a:tc>
                <a:tc>
                  <a:txBody>
                    <a:bodyPr/>
                    <a:lstStyle/>
                    <a:p>
                      <a:r>
                        <a:rPr sz="1300" b="0">
                          <a:solidFill>
                            <a:srgbClr val="202020"/>
                          </a:solidFill>
                          <a:latin typeface="Calibri"/>
                        </a:rPr>
                        <a:t>—</a:t>
                      </a:r>
                    </a:p>
                  </a:txBody>
                  <a:tcPr/>
                </a:tc>
              </a:tr>
              <a:tr h="329183">
                <a:tc>
                  <a:txBody>
                    <a:bodyPr/>
                    <a:lstStyle/>
                    <a:p>
                      <a:r>
                        <a:rPr sz="1300" b="0">
                          <a:solidFill>
                            <a:srgbClr val="202020"/>
                          </a:solidFill>
                          <a:latin typeface="Calibri"/>
                        </a:rPr>
                        <a:t>Evolution strategies / EGGROLL (2025)</a:t>
                      </a:r>
                    </a:p>
                  </a:txBody>
                  <a:tcPr/>
                </a:tc>
                <a:tc>
                  <a:txBody>
                    <a:bodyPr/>
                    <a:lstStyle/>
                    <a:p>
                      <a:r>
                        <a:rPr sz="1300" b="0">
                          <a:solidFill>
                            <a:srgbClr val="202020"/>
                          </a:solidFill>
                          <a:latin typeface="Calibri"/>
                        </a:rPr>
                        <a:t>billion-class</a:t>
                      </a:r>
                    </a:p>
                  </a:txBody>
                  <a:tcPr/>
                </a:tc>
                <a:tc>
                  <a:txBody>
                    <a:bodyPr/>
                    <a:lstStyle/>
                    <a:p>
                      <a:r>
                        <a:rPr sz="1300" b="0">
                          <a:solidFill>
                            <a:srgbClr val="202020"/>
                          </a:solidFill>
                          <a:latin typeface="Calibri"/>
                        </a:rPr>
                        <a:t>fine-tuning only (pretrain is BP)</a:t>
                      </a:r>
                    </a:p>
                  </a:txBody>
                  <a:tcPr/>
                </a:tc>
                <a:tc>
                  <a:txBody>
                    <a:bodyPr/>
                    <a:lstStyle/>
                    <a:p>
                      <a:r>
                        <a:rPr sz="1300" b="0">
                          <a:solidFill>
                            <a:srgbClr val="202020"/>
                          </a:solidFill>
                          <a:latin typeface="Calibri"/>
                        </a:rPr>
                        <a:t>behind BP (unreported)</a:t>
                      </a:r>
                    </a:p>
                  </a:txBody>
                  <a:tcPr/>
                </a:tc>
              </a:tr>
              <a:tr h="329183">
                <a:tc>
                  <a:txBody>
                    <a:bodyPr/>
                    <a:lstStyle/>
                    <a:p>
                      <a:r>
                        <a:rPr sz="1300" b="0">
                          <a:solidFill>
                            <a:srgbClr val="202020"/>
                          </a:solidFill>
                          <a:latin typeface="Calibri"/>
                        </a:rPr>
                        <a:t>Kerjan–Høier–Scellier (2026)</a:t>
                      </a:r>
                    </a:p>
                  </a:txBody>
                  <a:tcPr/>
                </a:tc>
                <a:tc>
                  <a:txBody>
                    <a:bodyPr/>
                    <a:lstStyle/>
                    <a:p>
                      <a:r>
                        <a:rPr sz="1300" b="0">
                          <a:solidFill>
                            <a:srgbClr val="202020"/>
                          </a:solidFill>
                          <a:latin typeface="Calibri"/>
                        </a:rPr>
                        <a:t>62.7M VGG (vision)</a:t>
                      </a:r>
                    </a:p>
                  </a:txBody>
                  <a:tcPr/>
                </a:tc>
                <a:tc>
                  <a:txBody>
                    <a:bodyPr/>
                    <a:lstStyle/>
                    <a:p>
                      <a:r>
                        <a:rPr sz="1300" b="0">
                          <a:solidFill>
                            <a:srgbClr val="202020"/>
                          </a:solidFill>
                          <a:latin typeface="Calibri"/>
                        </a:rPr>
                        <a:t>yes — full EP</a:t>
                      </a:r>
                    </a:p>
                  </a:txBody>
                  <a:tcPr/>
                </a:tc>
                <a:tc>
                  <a:txBody>
                    <a:bodyPr/>
                    <a:lstStyle/>
                    <a:p>
                      <a:r>
                        <a:rPr sz="1300" b="0">
                          <a:solidFill>
                            <a:srgbClr val="202020"/>
                          </a:solidFill>
                          <a:latin typeface="Calibri"/>
                        </a:rPr>
                        <a:t>1–1.5 pp; 6.7–12x wall-clock</a:t>
                      </a:r>
                    </a:p>
                  </a:txBody>
                  <a:tcPr/>
                </a:tc>
              </a:tr>
              <a:tr h="329187">
                <a:tc>
                  <a:txBody>
                    <a:bodyPr/>
                    <a:lstStyle/>
                    <a:p>
                      <a:r>
                        <a:rPr sz="1300" b="0">
                          <a:solidFill>
                            <a:srgbClr val="202020"/>
                          </a:solidFill>
                          <a:latin typeface="Calibri"/>
                        </a:rPr>
                        <a:t>Ours (2026)</a:t>
                      </a:r>
                    </a:p>
                  </a:txBody>
                  <a:tcPr/>
                </a:tc>
                <a:tc>
                  <a:txBody>
                    <a:bodyPr/>
                    <a:lstStyle/>
                    <a:p>
                      <a:r>
                        <a:rPr sz="1300" b="0">
                          <a:solidFill>
                            <a:srgbClr val="202020"/>
                          </a:solidFill>
                          <a:latin typeface="Calibri"/>
                        </a:rPr>
                        <a:t>42.7M transformer LM</a:t>
                      </a:r>
                    </a:p>
                  </a:txBody>
                  <a:tcPr/>
                </a:tc>
                <a:tc>
                  <a:txBody>
                    <a:bodyPr/>
                    <a:lstStyle/>
                    <a:p>
                      <a:r>
                        <a:rPr sz="1300" b="0">
                          <a:solidFill>
                            <a:srgbClr val="202020"/>
                          </a:solidFill>
                          <a:latin typeface="Calibri"/>
                        </a:rPr>
                        <a:t>yes — zero BP anywhere in training</a:t>
                      </a:r>
                    </a:p>
                  </a:txBody>
                  <a:tcPr/>
                </a:tc>
                <a:tc>
                  <a:txBody>
                    <a:bodyPr/>
                    <a:lstStyle/>
                    <a:p>
                      <a:r>
                        <a:rPr sz="1300" b="0">
                          <a:solidFill>
                            <a:srgbClr val="202020"/>
                          </a:solidFill>
                          <a:latin typeface="Calibri"/>
                        </a:rPr>
                        <a:t>~0; 3.2x FLOPs</a:t>
                      </a:r>
                    </a:p>
                  </a:txBody>
                  <a:tcPr/>
                </a:tc>
              </a:tr>
            </a:tbl>
          </a:graphicData>
        </a:graphic>
      </p:graphicFrame>
      <p:sp>
        <p:nvSpPr>
          <p:cNvPr id="6" name="TextBox 5"/>
          <p:cNvSpPr txBox="1"/>
          <p:nvPr/>
        </p:nvSpPr>
        <p:spPr>
          <a:xfrm>
            <a:off x="640080" y="3794760"/>
            <a:ext cx="10972800" cy="1097280"/>
          </a:xfrm>
          <a:prstGeom prst="rect">
            <a:avLst/>
          </a:prstGeom>
          <a:noFill/>
        </p:spPr>
        <p:txBody>
          <a:bodyPr wrap="square">
            <a:spAutoFit/>
          </a:bodyPr>
          <a:lstStyle/>
          <a:p>
            <a:pPr algn="l"/>
            <a:r>
              <a:rPr sz="1700" b="1">
                <a:solidFill>
                  <a:srgbClr val="E84A27"/>
                </a:solidFill>
                <a:latin typeface="Calibri"/>
              </a:rPr>
              <a:t>To our knowledge: the first transformer / autoregressive language model fully trained without backpropagation —</a:t>
            </a:r>
          </a:p>
          <a:p>
            <a:pPr algn="l"/>
            <a:r>
              <a:rPr sz="1700" b="1">
                <a:solidFill>
                  <a:srgbClr val="E84A27"/>
                </a:solidFill>
                <a:latin typeface="Calibri"/>
              </a:rPr>
              <a:t>and the only approach in this family reporting a near-zero quality gap.</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Sponsorship: Benjamin Scellier</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Co-inventor of Equilibrium Propagation; Rain AI</a:t>
            </a:r>
          </a:p>
        </p:txBody>
      </p:sp>
      <p:sp>
        <p:nvSpPr>
          <p:cNvPr id="5" name="TextBox 4"/>
          <p:cNvSpPr txBox="1"/>
          <p:nvPr/>
        </p:nvSpPr>
        <p:spPr>
          <a:xfrm>
            <a:off x="640080" y="1554480"/>
            <a:ext cx="10972800" cy="4389120"/>
          </a:xfrm>
          <a:prstGeom prst="rect">
            <a:avLst/>
          </a:prstGeom>
          <a:noFill/>
        </p:spPr>
        <p:txBody>
          <a:bodyPr wrap="square">
            <a:spAutoFit/>
          </a:bodyPr>
          <a:lstStyle/>
          <a:p>
            <a:pPr algn="l"/>
            <a:r>
              <a:rPr sz="1800" b="0">
                <a:solidFill>
                  <a:srgbClr val="202020"/>
                </a:solidFill>
                <a:latin typeface="Calibri"/>
              </a:rPr>
              <a:t>Who: co-invented Equilibrium Propagation (2017, with Bengio); now at Rain AI (analog-AI hardware).</a:t>
            </a:r>
          </a:p>
          <a:p>
            <a:pPr algn="l"/>
            <a:r>
              <a:rPr sz="1800" b="0">
                <a:solidFill>
                  <a:srgbClr val="202020"/>
                </a:solidFill>
                <a:latin typeface="Calibri"/>
              </a:rPr>
              <a:t>How it happened: cold outreach with our report  -&gt;  his detailed technical review  -&gt;</a:t>
            </a:r>
          </a:p>
          <a:p>
            <a:pPr algn="l" lvl="1"/>
            <a:r>
              <a:rPr sz="1600" b="0">
                <a:solidFill>
                  <a:srgbClr val="202020"/>
                </a:solidFill>
                <a:latin typeface="Calibri"/>
              </a:rPr>
              <a:t>a correction cycle (he challenged a claim; we answered with a one-page proof note, now a joint-appendix candidate)  -&gt;</a:t>
            </a:r>
          </a:p>
          <a:p>
            <a:pPr algn="l" lvl="1"/>
            <a:r>
              <a:rPr sz="1600" b="0">
                <a:solidFill>
                  <a:srgbClr val="202020"/>
                </a:solidFill>
                <a:latin typeface="Calibri"/>
              </a:rPr>
              <a:t>he offered compute: ~$50k on AWS for the scaling program.</a:t>
            </a:r>
          </a:p>
          <a:p>
            <a:pPr algn="l"/>
            <a:r>
              <a:rPr sz="1800" b="0">
                <a:solidFill>
                  <a:srgbClr val="202020"/>
                </a:solidFill>
                <a:latin typeface="Calibri"/>
              </a:rPr>
              <a:t>Current state: shared Overleaf he actively comments on; a joint appendix under discussion;</a:t>
            </a:r>
          </a:p>
          <a:p>
            <a:pPr algn="l"/>
            <a:r>
              <a:rPr sz="1800" b="0">
                <a:solidFill>
                  <a:srgbClr val="202020"/>
                </a:solidFill>
                <a:latin typeface="Calibri"/>
              </a:rPr>
              <a:t>an active technical email thread.</a:t>
            </a:r>
          </a:p>
          <a:p>
            <a:pPr algn="l"/>
            <a:r>
              <a:rPr sz="1800" b="0">
                <a:solidFill>
                  <a:srgbClr val="202020"/>
                </a:solidFill>
                <a:latin typeface="Calibri"/>
              </a:rPr>
              <a:t/>
            </a:r>
          </a:p>
          <a:p>
            <a:pPr algn="l"/>
            <a:r>
              <a:rPr sz="1800" b="0">
                <a:solidFill>
                  <a:srgbClr val="202020"/>
                </a:solidFill>
                <a:latin typeface="Calibri"/>
              </a:rPr>
              <a:t>Signal: the founder of the field is engaged — potential senior collaborator on the scale paper.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Scaling: economics and readiness</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Every number measured on our runs or a live queue probe</a:t>
            </a:r>
          </a:p>
        </p:txBody>
      </p:sp>
      <p:graphicFrame>
        <p:nvGraphicFramePr>
          <p:cNvPr id="5" name="Table 4"/>
          <p:cNvGraphicFramePr>
            <a:graphicFrameLocks noGrp="1"/>
          </p:cNvGraphicFramePr>
          <p:nvPr/>
        </p:nvGraphicFramePr>
        <p:xfrm>
          <a:off x="640080" y="1417320"/>
          <a:ext cx="6035038" cy="1645919"/>
        </p:xfrm>
        <a:graphic>
          <a:graphicData uri="http://schemas.openxmlformats.org/drawingml/2006/table">
            <a:tbl>
              <a:tblPr firstRow="1" bandRow="1">
                <a:tableStyleId>{5C22544A-7EE6-4342-B048-85BDC9FD1C3A}</a:tableStyleId>
              </a:tblPr>
              <a:tblGrid>
                <a:gridCol w="3218688"/>
                <a:gridCol w="1408175"/>
                <a:gridCol w="1408175"/>
              </a:tblGrid>
              <a:tr h="329183">
                <a:tc>
                  <a:txBody>
                    <a:bodyPr/>
                    <a:lstStyle/>
                    <a:p>
                      <a:r>
                        <a:rPr sz="1300" b="1">
                          <a:solidFill>
                            <a:srgbClr val="FFFFFF"/>
                          </a:solidFill>
                          <a:latin typeface="Calibri"/>
                        </a:rPr>
                        <a:t>run</a:t>
                      </a:r>
                    </a:p>
                  </a:txBody>
                  <a:tcPr>
                    <a:solidFill>
                      <a:srgbClr val="13294B"/>
                    </a:solidFill>
                  </a:tcPr>
                </a:tc>
                <a:tc>
                  <a:txBody>
                    <a:bodyPr/>
                    <a:lstStyle/>
                    <a:p>
                      <a:r>
                        <a:rPr sz="1300" b="1">
                          <a:solidFill>
                            <a:srgbClr val="FFFFFF"/>
                          </a:solidFill>
                          <a:latin typeface="Calibri"/>
                        </a:rPr>
                        <a:t>AWS</a:t>
                      </a:r>
                    </a:p>
                  </a:txBody>
                  <a:tcPr>
                    <a:solidFill>
                      <a:srgbClr val="13294B"/>
                    </a:solidFill>
                  </a:tcPr>
                </a:tc>
                <a:tc>
                  <a:txBody>
                    <a:bodyPr/>
                    <a:lstStyle/>
                    <a:p>
                      <a:r>
                        <a:rPr sz="1300" b="1">
                          <a:solidFill>
                            <a:srgbClr val="FFFFFF"/>
                          </a:solidFill>
                          <a:latin typeface="Calibri"/>
                        </a:rPr>
                        <a:t>market</a:t>
                      </a:r>
                    </a:p>
                  </a:txBody>
                  <a:tcPr>
                    <a:solidFill>
                      <a:srgbClr val="13294B"/>
                    </a:solidFill>
                  </a:tcPr>
                </a:tc>
              </a:tr>
              <a:tr h="329183">
                <a:tc>
                  <a:txBody>
                    <a:bodyPr/>
                    <a:lstStyle/>
                    <a:p>
                      <a:r>
                        <a:rPr sz="1300" b="0">
                          <a:solidFill>
                            <a:srgbClr val="202020"/>
                          </a:solidFill>
                          <a:latin typeface="Calibri"/>
                        </a:rPr>
                        <a:t>300M x 6B (validation)</a:t>
                      </a:r>
                    </a:p>
                  </a:txBody>
                  <a:tcPr/>
                </a:tc>
                <a:tc>
                  <a:txBody>
                    <a:bodyPr/>
                    <a:lstStyle/>
                    <a:p>
                      <a:r>
                        <a:rPr sz="1300" b="0">
                          <a:solidFill>
                            <a:srgbClr val="202020"/>
                          </a:solidFill>
                          <a:latin typeface="Calibri"/>
                        </a:rPr>
                        <a:t>~$500</a:t>
                      </a:r>
                    </a:p>
                  </a:txBody>
                  <a:tcPr/>
                </a:tc>
                <a:tc>
                  <a:txBody>
                    <a:bodyPr/>
                    <a:lstStyle/>
                    <a:p>
                      <a:r>
                        <a:rPr sz="1300" b="0">
                          <a:solidFill>
                            <a:srgbClr val="202020"/>
                          </a:solidFill>
                          <a:latin typeface="Calibri"/>
                        </a:rPr>
                        <a:t>~$300</a:t>
                      </a:r>
                    </a:p>
                  </a:txBody>
                  <a:tcPr/>
                </a:tc>
              </a:tr>
              <a:tr h="329183">
                <a:tc>
                  <a:txBody>
                    <a:bodyPr/>
                    <a:lstStyle/>
                    <a:p>
                      <a:r>
                        <a:rPr sz="1300" b="0">
                          <a:solidFill>
                            <a:srgbClr val="202020"/>
                          </a:solidFill>
                          <a:latin typeface="Calibri"/>
                        </a:rPr>
                        <a:t>1B x 20B Chinchilla</a:t>
                      </a:r>
                    </a:p>
                  </a:txBody>
                  <a:tcPr/>
                </a:tc>
                <a:tc>
                  <a:txBody>
                    <a:bodyPr/>
                    <a:lstStyle/>
                    <a:p>
                      <a:r>
                        <a:rPr sz="1300" b="0">
                          <a:solidFill>
                            <a:srgbClr val="202020"/>
                          </a:solidFill>
                          <a:latin typeface="Calibri"/>
                        </a:rPr>
                        <a:t>~$5k</a:t>
                      </a:r>
                    </a:p>
                  </a:txBody>
                  <a:tcPr/>
                </a:tc>
                <a:tc>
                  <a:txBody>
                    <a:bodyPr/>
                    <a:lstStyle/>
                    <a:p>
                      <a:r>
                        <a:rPr sz="1300" b="0">
                          <a:solidFill>
                            <a:srgbClr val="202020"/>
                          </a:solidFill>
                          <a:latin typeface="Calibri"/>
                        </a:rPr>
                        <a:t>~$2.5k</a:t>
                      </a:r>
                    </a:p>
                  </a:txBody>
                  <a:tcPr/>
                </a:tc>
              </a:tr>
              <a:tr h="329183">
                <a:tc>
                  <a:txBody>
                    <a:bodyPr/>
                    <a:lstStyle/>
                    <a:p>
                      <a:r>
                        <a:rPr sz="1300" b="0">
                          <a:solidFill>
                            <a:srgbClr val="202020"/>
                          </a:solidFill>
                          <a:latin typeface="Calibri"/>
                        </a:rPr>
                        <a:t>3B x 60B Chinchilla</a:t>
                      </a:r>
                    </a:p>
                  </a:txBody>
                  <a:tcPr/>
                </a:tc>
                <a:tc>
                  <a:txBody>
                    <a:bodyPr/>
                    <a:lstStyle/>
                    <a:p>
                      <a:r>
                        <a:rPr sz="1300" b="0">
                          <a:solidFill>
                            <a:srgbClr val="202020"/>
                          </a:solidFill>
                          <a:latin typeface="Calibri"/>
                        </a:rPr>
                        <a:t>~$40k</a:t>
                      </a:r>
                    </a:p>
                  </a:txBody>
                  <a:tcPr/>
                </a:tc>
                <a:tc>
                  <a:txBody>
                    <a:bodyPr/>
                    <a:lstStyle/>
                    <a:p>
                      <a:r>
                        <a:rPr sz="1300" b="0">
                          <a:solidFill>
                            <a:srgbClr val="202020"/>
                          </a:solidFill>
                          <a:latin typeface="Calibri"/>
                        </a:rPr>
                        <a:t>$18-27k</a:t>
                      </a:r>
                    </a:p>
                  </a:txBody>
                  <a:tcPr/>
                </a:tc>
              </a:tr>
              <a:tr h="329187">
                <a:tc>
                  <a:txBody>
                    <a:bodyPr/>
                    <a:lstStyle/>
                    <a:p>
                      <a:r>
                        <a:rPr sz="1300" b="0">
                          <a:solidFill>
                            <a:srgbClr val="202020"/>
                          </a:solidFill>
                          <a:latin typeface="Calibri"/>
                        </a:rPr>
                        <a:t>7B x 20B (GPT-3 style)</a:t>
                      </a:r>
                    </a:p>
                  </a:txBody>
                  <a:tcPr/>
                </a:tc>
                <a:tc>
                  <a:txBody>
                    <a:bodyPr/>
                    <a:lstStyle/>
                    <a:p>
                      <a:r>
                        <a:rPr sz="1300" b="0">
                          <a:solidFill>
                            <a:srgbClr val="202020"/>
                          </a:solidFill>
                          <a:latin typeface="Calibri"/>
                        </a:rPr>
                        <a:t>~$30k</a:t>
                      </a:r>
                    </a:p>
                  </a:txBody>
                  <a:tcPr/>
                </a:tc>
                <a:tc>
                  <a:txBody>
                    <a:bodyPr/>
                    <a:lstStyle/>
                    <a:p>
                      <a:r>
                        <a:rPr sz="1300" b="0">
                          <a:solidFill>
                            <a:srgbClr val="202020"/>
                          </a:solidFill>
                          <a:latin typeface="Calibri"/>
                        </a:rPr>
                        <a:t>$14-21k</a:t>
                      </a:r>
                    </a:p>
                  </a:txBody>
                  <a:tcPr/>
                </a:tc>
              </a:tr>
            </a:tbl>
          </a:graphicData>
        </a:graphic>
      </p:graphicFrame>
      <p:sp>
        <p:nvSpPr>
          <p:cNvPr id="6" name="TextBox 5"/>
          <p:cNvSpPr txBox="1"/>
          <p:nvPr/>
        </p:nvSpPr>
        <p:spPr>
          <a:xfrm>
            <a:off x="640080" y="3657600"/>
            <a:ext cx="6035040" cy="1005840"/>
          </a:xfrm>
          <a:prstGeom prst="rect">
            <a:avLst/>
          </a:prstGeom>
          <a:noFill/>
        </p:spPr>
        <p:txBody>
          <a:bodyPr wrap="square">
            <a:spAutoFit/>
          </a:bodyPr>
          <a:lstStyle/>
          <a:p>
            <a:pPr algn="l"/>
            <a:r>
              <a:rPr sz="1500" b="1">
                <a:solidFill>
                  <a:srgbClr val="202020"/>
                </a:solidFill>
                <a:latin typeface="Calibri"/>
              </a:rPr>
              <a:t>The $50k envelope reaches 3B-Chinchilla OR 7-8B</a:t>
            </a:r>
          </a:p>
          <a:p>
            <a:pPr algn="l"/>
            <a:r>
              <a:rPr sz="1500" b="1">
                <a:solidFill>
                  <a:srgbClr val="202020"/>
                </a:solidFill>
                <a:latin typeface="Calibri"/>
              </a:rPr>
              <a:t>(after the 1B milestone).</a:t>
            </a:r>
          </a:p>
        </p:txBody>
      </p:sp>
      <p:sp>
        <p:nvSpPr>
          <p:cNvPr id="7" name="TextBox 6"/>
          <p:cNvSpPr txBox="1"/>
          <p:nvPr/>
        </p:nvSpPr>
        <p:spPr>
          <a:xfrm>
            <a:off x="7040880" y="1417320"/>
            <a:ext cx="4846320" cy="4206240"/>
          </a:xfrm>
          <a:prstGeom prst="rect">
            <a:avLst/>
          </a:prstGeom>
          <a:noFill/>
        </p:spPr>
        <p:txBody>
          <a:bodyPr wrap="square">
            <a:spAutoFit/>
          </a:bodyPr>
          <a:lstStyle/>
          <a:p>
            <a:pPr algn="l"/>
            <a:r>
              <a:rPr sz="1500" b="0">
                <a:solidFill>
                  <a:srgbClr val="202020"/>
                </a:solidFill>
                <a:latin typeface="Calibri"/>
              </a:rPr>
              <a:t>Readiness (this week):</a:t>
            </a:r>
          </a:p>
          <a:p>
            <a:pPr algn="l" lvl="1"/>
            <a:r>
              <a:rPr sz="1300" b="0">
                <a:solidFill>
                  <a:srgbClr val="202020"/>
                </a:solidFill>
                <a:latin typeface="Calibri"/>
              </a:rPr>
              <a:t>mixed-precision training validated — lossless, 1.56x faster</a:t>
            </a:r>
          </a:p>
          <a:p>
            <a:pPr algn="l" lvl="1"/>
            <a:r>
              <a:rPr sz="1300" b="0">
                <a:solidFill>
                  <a:srgbClr val="202020"/>
                </a:solidFill>
                <a:latin typeface="Calibri"/>
              </a:rPr>
              <a:t>multi-GPU training built; gradient equivalence verified to cos = 0.999999999</a:t>
            </a:r>
          </a:p>
          <a:p>
            <a:pPr algn="l" lvl="1"/>
            <a:r>
              <a:rPr sz="1300" b="0">
                <a:solidFill>
                  <a:srgbClr val="202020"/>
                </a:solidFill>
                <a:latin typeface="Calibri"/>
              </a:rPr>
              <a:t>FineWeb-Edu pipeline: 10.5B tokens, 32k tokenizer — smoke test passed</a:t>
            </a:r>
          </a:p>
          <a:p>
            <a:pPr algn="l" lvl="1"/>
            <a:r>
              <a:rPr sz="1300" b="0">
                <a:solidFill>
                  <a:srgbClr val="202020"/>
                </a:solidFill>
                <a:latin typeface="Calibri"/>
              </a:rPr>
              <a:t>NCSA Delta allocation: 9,829 free GPU-hours; 300M x 6B queued this week</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Analog-hardware track (brief)</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554480"/>
            <a:ext cx="10972800" cy="4206240"/>
          </a:xfrm>
          <a:prstGeom prst="rect">
            <a:avLst/>
          </a:prstGeom>
          <a:noFill/>
        </p:spPr>
        <p:txBody>
          <a:bodyPr wrap="square">
            <a:spAutoFit/>
          </a:bodyPr>
          <a:lstStyle/>
          <a:p>
            <a:pPr algn="l"/>
            <a:r>
              <a:rPr sz="1800" b="0">
                <a:solidFill>
                  <a:srgbClr val="202020"/>
                </a:solidFill>
                <a:latin typeface="Calibri"/>
              </a:rPr>
              <a:t>Every operation in the recipe was chosen to have a known analog circuit implementation.</a:t>
            </a:r>
          </a:p>
          <a:p>
            <a:pPr algn="l"/>
            <a:r>
              <a:rPr sz="1800" b="0">
                <a:solidFill>
                  <a:srgbClr val="202020"/>
                </a:solidFill>
                <a:latin typeface="Calibri"/>
              </a:rPr>
              <a:t>Measured fault-injection tolerances: the ONLY hard requirement is ~7-bit effective weights;</a:t>
            </a:r>
          </a:p>
          <a:p>
            <a:pPr algn="l" lvl="1"/>
            <a:r>
              <a:rPr sz="1600" b="0">
                <a:solidFill>
                  <a:srgbClr val="202020"/>
                </a:solidFill>
                <a:latin typeface="Calibri"/>
              </a:rPr>
              <a:t>10% noise on the learning signal is FREE, 1% forward noise is FREE — learning co-adapts to the device.</a:t>
            </a:r>
          </a:p>
          <a:p>
            <a:pPr algn="l"/>
            <a:r>
              <a:rPr sz="1800" b="0">
                <a:solidFill>
                  <a:srgbClr val="202020"/>
                </a:solidFill>
                <a:latin typeface="Calibri"/>
              </a:rPr>
              <a:t>A $300 clockless "physical learning tile" MVP is designed (replacing a $5-20k CIM demonstrator).</a:t>
            </a:r>
          </a:p>
          <a:p>
            <a:pPr algn="l"/>
            <a:r>
              <a:rPr sz="1800" b="0">
                <a:solidFill>
                  <a:srgbClr val="202020"/>
                </a:solidFill>
                <a:latin typeface="Calibri"/>
              </a:rPr>
              <a:t>Sam Dillavou (Penn — built the processor-free learning network our tile descends from) responded</a:t>
            </a:r>
          </a:p>
          <a:p>
            <a:pPr algn="l" lvl="1"/>
            <a:r>
              <a:rPr sz="1600" b="0">
                <a:solidFill>
                  <a:srgbClr val="202020"/>
                </a:solidFill>
                <a:latin typeface="Calibri"/>
              </a:rPr>
              <a:t>with strong praise; working session in ~2 weeks (he is traveling). UIUC (the CIM rung) is next — see asks.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02920" y="256032"/>
            <a:ext cx="11155680" cy="777240"/>
          </a:xfrm>
          <a:prstGeom prst="rect">
            <a:avLst/>
          </a:prstGeom>
          <a:noFill/>
        </p:spPr>
        <p:txBody>
          <a:bodyPr wrap="square">
            <a:spAutoFit/>
          </a:bodyPr>
          <a:lstStyle/>
          <a:p>
            <a:pPr algn="l"/>
            <a:r>
              <a:rPr sz="3000" b="1">
                <a:solidFill>
                  <a:srgbClr val="13294B"/>
                </a:solidFill>
                <a:latin typeface="Calibri"/>
              </a:rPr>
              <a:t>The dynamics paper — one-slide summary</a:t>
            </a:r>
          </a:p>
        </p:txBody>
      </p:sp>
      <p:sp>
        <p:nvSpPr>
          <p:cNvPr id="3" name="Rectangle 2"/>
          <p:cNvSpPr/>
          <p:nvPr/>
        </p:nvSpPr>
        <p:spPr>
          <a:xfrm>
            <a:off x="530352" y="932688"/>
            <a:ext cx="2377440" cy="41148"/>
          </a:xfrm>
          <a:prstGeom prst="rect">
            <a:avLst/>
          </a:prstGeom>
          <a:solidFill>
            <a:srgbClr val="E84A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30352" y="1024128"/>
            <a:ext cx="11155680" cy="457200"/>
          </a:xfrm>
          <a:prstGeom prst="rect">
            <a:avLst/>
          </a:prstGeom>
          <a:noFill/>
        </p:spPr>
        <p:txBody>
          <a:bodyPr wrap="square">
            <a:spAutoFit/>
          </a:bodyPr>
          <a:lstStyle/>
          <a:p>
            <a:pPr algn="l"/>
            <a:r>
              <a:rPr sz="1500" b="0">
                <a:solidFill>
                  <a:srgbClr val="555555"/>
                </a:solidFill>
                <a:latin typeface="Calibri"/>
              </a:rPr>
              <a:t>The other half of the work, now the theory companion</a:t>
            </a:r>
          </a:p>
        </p:txBody>
      </p:sp>
      <p:sp>
        <p:nvSpPr>
          <p:cNvPr id="5" name="TextBox 4"/>
          <p:cNvSpPr txBox="1"/>
          <p:nvPr/>
        </p:nvSpPr>
        <p:spPr>
          <a:xfrm>
            <a:off x="640080" y="1645920"/>
            <a:ext cx="10972800" cy="4206240"/>
          </a:xfrm>
          <a:prstGeom prst="rect">
            <a:avLst/>
          </a:prstGeom>
          <a:noFill/>
        </p:spPr>
        <p:txBody>
          <a:bodyPr wrap="square">
            <a:spAutoFit/>
          </a:bodyPr>
          <a:lstStyle/>
          <a:p>
            <a:pPr algn="l"/>
            <a:r>
              <a:rPr sz="1800" b="0">
                <a:solidFill>
                  <a:srgbClr val="202020"/>
                </a:solidFill>
                <a:latin typeface="Calibri"/>
              </a:rPr>
              <a:t>Question: when networks compute by settling to equilibrium, training itself can destabilize the settling —</a:t>
            </a:r>
          </a:p>
          <a:p>
            <a:pPr algn="l"/>
            <a:r>
              <a:rPr sz="1800" b="0">
                <a:solidFill>
                  <a:srgbClr val="202020"/>
                </a:solidFill>
                <a:latin typeface="Calibri"/>
              </a:rPr>
              <a:t>the resting point stops being restful and turns into a sustained oscillation. When, and what does each safeguard cost?</a:t>
            </a:r>
          </a:p>
          <a:p>
            <a:pPr algn="l"/>
            <a:r>
              <a:rPr sz="1800" b="0">
                <a:solidFill>
                  <a:srgbClr val="202020"/>
                </a:solidFill>
                <a:latin typeface="Calibri"/>
              </a:rPr>
              <a:t>Result: the mechanism of that transition, pinned down and verified; and a control map of every published</a:t>
            </a:r>
          </a:p>
          <a:p>
            <a:pPr algn="l"/>
            <a:r>
              <a:rPr sz="1800" b="0">
                <a:solidFill>
                  <a:srgbClr val="202020"/>
                </a:solidFill>
                <a:latin typeface="Calibri"/>
              </a:rPr>
              <a:t>protection (what quantity it clamps x when its signal acts), 200 seeds per cell, each with a measured cost.</a:t>
            </a:r>
          </a:p>
          <a:p>
            <a:pPr algn="l"/>
            <a:r>
              <a:rPr sz="1800" b="0">
                <a:solidFill>
                  <a:srgbClr val="202020"/>
                </a:solidFill>
                <a:latin typeface="Calibri"/>
              </a:rPr>
              <a:t>Relevance to the LLM line: our energy-based training lives in the provably-benign class — the paper explains</a:t>
            </a:r>
          </a:p>
          <a:p>
            <a:pPr algn="l"/>
            <a:r>
              <a:rPr sz="1800" b="0">
                <a:solidFill>
                  <a:srgbClr val="202020"/>
                </a:solidFill>
                <a:latin typeface="Calibri"/>
              </a:rPr>
              <a:t>WHY the LLM needed no safeguards. Scellier reviewed it: "interesting and useful."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