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548640"/>
            <a:ext cx="2743200" cy="658368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>
                <a:solidFill>
                  <a:srgbClr val="0072B2"/>
                </a:solidFill>
                <a:latin typeface="Noto Sans CJK SC"/>
              </a:rPr>
              <a:t>SDIL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1170432"/>
            <a:ext cx="6492240" cy="64008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900" b="1">
                <a:solidFill>
                  <a:srgbClr val="17212B"/>
                </a:solidFill>
                <a:latin typeface="Noto Sans CJK SC"/>
              </a:rPr>
              <a:t>让局部学习使用意外的反馈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920240"/>
            <a:ext cx="5943600" cy="80467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>
                <a:solidFill>
                  <a:srgbClr val="5D6975"/>
                </a:solidFill>
                <a:latin typeface="Noto Sans CJK SC"/>
              </a:rPr>
              <a:t>Somato-Dendritic Innovation Learning
受 Francioni et al.（Harnett lab）Nature 2026 启发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03720" y="658368"/>
            <a:ext cx="4617720" cy="221284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223760" y="932688"/>
            <a:ext cx="1280160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5D6975"/>
                </a:solidFill>
                <a:latin typeface="Noto Sans CJK SC"/>
              </a:rPr>
              <a:t>核心操作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42048" y="1353312"/>
            <a:ext cx="1600200" cy="31089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600" b="0">
                <a:solidFill>
                  <a:srgbClr val="3F4850"/>
                </a:solidFill>
                <a:latin typeface="Noto Sans CJK SC"/>
              </a:rPr>
              <a:t>teaching signal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24544" y="1325880"/>
            <a:ext cx="320040" cy="36576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>
                <a:solidFill>
                  <a:srgbClr val="5D6975"/>
                </a:solidFill>
                <a:latin typeface="Noto Sans CJK SC"/>
              </a:rPr>
              <a:t>=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53728" y="1197864"/>
            <a:ext cx="1874519" cy="30175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50" b="1">
                <a:solidFill>
                  <a:srgbClr val="17212B"/>
                </a:solidFill>
                <a:latin typeface="Noto Sans CJK SC"/>
              </a:rPr>
              <a:t>apical feedback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53728" y="1600200"/>
            <a:ext cx="1874519" cy="30175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50" b="1">
                <a:solidFill>
                  <a:srgbClr val="0072B2"/>
                </a:solidFill>
                <a:latin typeface="Noto Sans CJK SC"/>
              </a:rPr>
              <a:t>− expected from soma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23760" y="2221992"/>
            <a:ext cx="3886200" cy="34747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每个神经元各自减去正常 soma–dendrite 耦合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4360" y="3813048"/>
            <a:ext cx="3429000" cy="1344168"/>
          </a:xfrm>
          <a:prstGeom prst="roundRect">
            <a:avLst/>
          </a:prstGeom>
          <a:solidFill>
            <a:srgbClr val="DCEFF9"/>
          </a:solidFill>
          <a:ln w="12700">
            <a:solidFill>
              <a:srgbClr val="DCEF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58952" y="3986784"/>
            <a:ext cx="3099816" cy="43891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500" b="1">
                <a:solidFill>
                  <a:srgbClr val="0072B2"/>
                </a:solidFill>
                <a:latin typeface="Noto Sans CJK SC"/>
              </a:rPr>
              <a:t>BP-free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" y="4489704"/>
            <a:ext cx="3099816" cy="34747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30" b="0">
                <a:solidFill>
                  <a:srgbClr val="17212B"/>
                </a:solidFill>
                <a:latin typeface="Noto Sans CJK SC"/>
              </a:rPr>
              <a:t>学习器内无反向计算图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61688" y="3813048"/>
            <a:ext cx="3429000" cy="1344168"/>
          </a:xfrm>
          <a:prstGeom prst="roundRect">
            <a:avLst/>
          </a:prstGeom>
          <a:solidFill>
            <a:srgbClr val="DDF3EC"/>
          </a:solidFill>
          <a:ln w="12700">
            <a:solidFill>
              <a:srgbClr val="DDF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26280" y="3986784"/>
            <a:ext cx="3099816" cy="43891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500" b="1">
                <a:solidFill>
                  <a:srgbClr val="009E73"/>
                </a:solidFill>
                <a:latin typeface="Noto Sans CJK SC"/>
              </a:rPr>
              <a:t>92.76%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6280" y="4489704"/>
            <a:ext cx="3099816" cy="34747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30" b="0">
                <a:solidFill>
                  <a:srgbClr val="17212B"/>
                </a:solidFill>
                <a:latin typeface="Noto Sans CJK SC"/>
              </a:rPr>
              <a:t>ResNet-56 + 4× predictable traffic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29016" y="3813048"/>
            <a:ext cx="3429000" cy="1344168"/>
          </a:xfrm>
          <a:prstGeom prst="roundRect">
            <a:avLst/>
          </a:prstGeom>
          <a:solidFill>
            <a:srgbClr val="FBEBC9"/>
          </a:solidFill>
          <a:ln w="12700">
            <a:solidFill>
              <a:srgbClr val="FBEB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93608" y="3986784"/>
            <a:ext cx="3099816" cy="43891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500" b="1">
                <a:solidFill>
                  <a:srgbClr val="D55E00"/>
                </a:solidFill>
                <a:latin typeface="Noto Sans CJK SC"/>
              </a:rPr>
              <a:t>1.33×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93608" y="4489704"/>
            <a:ext cx="3099816" cy="34747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30" b="0">
                <a:solidFill>
                  <a:srgbClr val="17212B"/>
                </a:solidFill>
                <a:latin typeface="Noto Sans CJK SC"/>
              </a:rPr>
              <a:t>BP MAC estimate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9808" y="5760720"/>
            <a:ext cx="10698480" cy="45720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17212B"/>
                </a:solidFill>
                <a:latin typeface="Noto Sans CJK SC"/>
              </a:rPr>
              <a:t>一句话：可扩展的局部信用路径负责把方向送到各层；SDIL 负责从混合反馈中提取可用于学习的部分。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352" y="6565392"/>
            <a:ext cx="11109960" cy="18288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5D6975"/>
                </a:solidFill>
                <a:latin typeface="Noto Sans CJK SC"/>
              </a:rPr>
              <a:t>Project introduction · ICLR 2027 work in progress · headline values use completed full experiments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0881360" cy="49377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17212B"/>
                </a:solidFill>
                <a:latin typeface="Noto Sans CJK SC"/>
              </a:rPr>
              <a:t>问题：反馈通道不只传教学信号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10896"/>
            <a:ext cx="411480" cy="27432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5D6975"/>
                </a:solidFill>
                <a:latin typeface="Noto Sans CJK SC"/>
              </a:rPr>
              <a:t>02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02920" y="832104"/>
            <a:ext cx="11183112" cy="0"/>
          </a:xfrm>
          <a:prstGeom prst="line">
            <a:avLst/>
          </a:prstGeom>
          <a:ln w="12700">
            <a:solidFill>
              <a:srgbClr val="DDE4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30352" y="914400"/>
            <a:ext cx="10972800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把全部 apical activity 当作 error，会把正常状态与上下文一起写入权重。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389888"/>
            <a:ext cx="5212080" cy="44622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27632"/>
            <a:ext cx="2377440" cy="34747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17212B"/>
                </a:solidFill>
                <a:latin typeface="Noto Sans CJK SC"/>
              </a:rPr>
              <a:t>局部学习常见假设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96112" y="2212848"/>
            <a:ext cx="1417320" cy="694944"/>
          </a:xfrm>
          <a:prstGeom prst="roundRect">
            <a:avLst/>
          </a:prstGeom>
          <a:solidFill>
            <a:srgbClr val="DCEFF9"/>
          </a:solidFill>
          <a:ln w="1270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2304288"/>
            <a:ext cx="1197864" cy="4572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0072B2"/>
                </a:solidFill>
                <a:latin typeface="Noto Sans CJK SC"/>
              </a:rPr>
              <a:t>teaching
signal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96112" y="3310128"/>
            <a:ext cx="1417320" cy="694944"/>
          </a:xfrm>
          <a:prstGeom prst="roundRect">
            <a:avLst/>
          </a:prstGeom>
          <a:solidFill>
            <a:srgbClr val="EFF1F3"/>
          </a:solidFill>
          <a:ln w="12700">
            <a:solidFill>
              <a:srgbClr val="77777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3401568"/>
            <a:ext cx="1197864" cy="4572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3F4850"/>
                </a:solidFill>
                <a:latin typeface="Noto Sans CJK SC"/>
              </a:rPr>
              <a:t>ordinary
traffic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2331720" y="2560320"/>
            <a:ext cx="914400" cy="411480"/>
          </a:xfrm>
          <a:prstGeom prst="line">
            <a:avLst/>
          </a:prstGeom>
          <a:ln w="26670">
            <a:solidFill>
              <a:srgbClr val="007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V="1">
            <a:off x="2331720" y="3246120"/>
            <a:ext cx="914400" cy="411480"/>
          </a:xfrm>
          <a:prstGeom prst="line">
            <a:avLst/>
          </a:prstGeom>
          <a:ln w="26670">
            <a:solidFill>
              <a:srgbClr val="7777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273552" y="2487168"/>
            <a:ext cx="1920240" cy="1243584"/>
          </a:xfrm>
          <a:prstGeom prst="roundRect">
            <a:avLst/>
          </a:prstGeom>
          <a:solidFill>
            <a:srgbClr val="F3F5F6"/>
          </a:solidFill>
          <a:ln w="12700">
            <a:solidFill>
              <a:srgbClr val="3F4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38144" y="2679192"/>
            <a:ext cx="1591056" cy="658368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17212B"/>
                </a:solidFill>
                <a:latin typeface="Noto Sans CJK SC"/>
              </a:rPr>
              <a:t>raw apical
feedback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233672" y="3749039"/>
            <a:ext cx="0" cy="685801"/>
          </a:xfrm>
          <a:prstGeom prst="line">
            <a:avLst/>
          </a:prstGeom>
          <a:ln w="30480">
            <a:solidFill>
              <a:srgbClr val="D55E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3182112" y="4480560"/>
            <a:ext cx="2103120" cy="768096"/>
          </a:xfrm>
          <a:prstGeom prst="roundRect">
            <a:avLst/>
          </a:prstGeom>
          <a:solidFill>
            <a:srgbClr val="F8E6DE"/>
          </a:solidFill>
          <a:ln w="12700">
            <a:solidFill>
              <a:srgbClr val="D55E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37560" y="4608576"/>
            <a:ext cx="1792224" cy="475488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20" b="1">
                <a:solidFill>
                  <a:srgbClr val="D55E00"/>
                </a:solidFill>
                <a:latin typeface="Noto Sans CJK SC"/>
              </a:rPr>
              <a:t>update direction
may rotate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016752" y="1389888"/>
            <a:ext cx="5596128" cy="44622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27648" y="1627632"/>
            <a:ext cx="4389120" cy="34747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17212B"/>
                </a:solidFill>
                <a:latin typeface="Noto Sans CJK SC"/>
              </a:rPr>
              <a:t>Nature 2026 提供了更具体的对象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473952" y="4480560"/>
            <a:ext cx="2148840" cy="0"/>
          </a:xfrm>
          <a:prstGeom prst="line">
            <a:avLst/>
          </a:prstGeom>
          <a:ln w="1524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 flipV="1">
            <a:off x="6473952" y="2377440"/>
            <a:ext cx="0" cy="2103120"/>
          </a:xfrm>
          <a:prstGeom prst="line">
            <a:avLst/>
          </a:prstGeom>
          <a:ln w="1524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V="1">
            <a:off x="6656832" y="2697480"/>
            <a:ext cx="1755648" cy="1481328"/>
          </a:xfrm>
          <a:prstGeom prst="line">
            <a:avLst/>
          </a:prstGeom>
          <a:ln w="25400">
            <a:solidFill>
              <a:srgbClr val="7777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6743700" y="3918204"/>
            <a:ext cx="100584" cy="100584"/>
          </a:xfrm>
          <a:prstGeom prst="ellipse">
            <a:avLst/>
          </a:prstGeom>
          <a:solidFill>
            <a:srgbClr val="77777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082028" y="3616451"/>
            <a:ext cx="100584" cy="100584"/>
          </a:xfrm>
          <a:prstGeom prst="ellipse">
            <a:avLst/>
          </a:prstGeom>
          <a:solidFill>
            <a:srgbClr val="77777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365492" y="3506724"/>
            <a:ext cx="100584" cy="100584"/>
          </a:xfrm>
          <a:prstGeom prst="ellipse">
            <a:avLst/>
          </a:prstGeom>
          <a:solidFill>
            <a:srgbClr val="77777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722108" y="3131820"/>
            <a:ext cx="100584" cy="100584"/>
          </a:xfrm>
          <a:prstGeom prst="ellipse">
            <a:avLst/>
          </a:prstGeom>
          <a:solidFill>
            <a:srgbClr val="77777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087868" y="2884932"/>
            <a:ext cx="100584" cy="100584"/>
          </a:xfrm>
          <a:prstGeom prst="ellipse">
            <a:avLst/>
          </a:prstGeom>
          <a:solidFill>
            <a:srgbClr val="77777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731252" y="2628900"/>
            <a:ext cx="137160" cy="137160"/>
          </a:xfrm>
          <a:prstGeom prst="ellipse">
            <a:avLst/>
          </a:prstGeom>
          <a:solidFill>
            <a:srgbClr val="0072B2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 flipV="1">
            <a:off x="7799831" y="2697480"/>
            <a:ext cx="0" cy="502920"/>
          </a:xfrm>
          <a:prstGeom prst="line">
            <a:avLst/>
          </a:prstGeom>
          <a:ln w="35560">
            <a:solidFill>
              <a:srgbClr val="007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909559" y="2788920"/>
            <a:ext cx="731520" cy="22860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0072B2"/>
                </a:solidFill>
                <a:latin typeface="Noto Sans CJK SC"/>
              </a:rPr>
              <a:t>residual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78624" y="4645152"/>
            <a:ext cx="731520" cy="22860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5D6975"/>
                </a:solidFill>
                <a:latin typeface="Noto Sans CJK SC"/>
              </a:rPr>
              <a:t>soma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52160" y="3227832"/>
            <a:ext cx="640080" cy="22860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5D6975"/>
                </a:solidFill>
                <a:latin typeface="Noto Sans CJK SC"/>
              </a:rPr>
              <a:t>dendrite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15400" y="2340864"/>
            <a:ext cx="2395728" cy="2377440"/>
          </a:xfrm>
          <a:prstGeom prst="rect">
            <a:avLst/>
          </a:prstGeom>
          <a:noFill/>
        </p:spPr>
        <p:txBody>
          <a:bodyPr wrap="square" lIns="27432" rIns="27432" tIns="18288" bIns="18288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030">
                <a:solidFill>
                  <a:srgbClr val="0072B2"/>
                </a:solidFill>
                <a:latin typeface="Noto Sans CJK SC"/>
              </a:rPr>
              <a:t>●  </a:t>
            </a:r>
            <a:r>
              <a:rPr sz="1430">
                <a:solidFill>
                  <a:srgbClr val="17212B"/>
                </a:solidFill>
                <a:latin typeface="Noto Sans CJK SC"/>
              </a:rPr>
              <a:t>先拟合每个神经元正常的 soma–dendrite 关系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030">
                <a:solidFill>
                  <a:srgbClr val="0072B2"/>
                </a:solidFill>
                <a:latin typeface="Noto Sans CJK SC"/>
              </a:rPr>
              <a:t>●  </a:t>
            </a:r>
            <a:r>
              <a:rPr sz="1430">
                <a:solidFill>
                  <a:srgbClr val="17212B"/>
                </a:solidFill>
                <a:latin typeface="Noto Sans CJK SC"/>
              </a:rPr>
              <a:t>残差与 soma 明显去相关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030">
                <a:solidFill>
                  <a:srgbClr val="0072B2"/>
                </a:solidFill>
                <a:latin typeface="Noto Sans CJK SC"/>
              </a:rPr>
              <a:t>●  </a:t>
            </a:r>
            <a:r>
              <a:rPr sz="1430">
                <a:solidFill>
                  <a:srgbClr val="17212B"/>
                </a:solidFill>
                <a:latin typeface="Noto Sans CJK SC"/>
              </a:rPr>
              <a:t>残差携带 outcome 与神经元特异的有符号任务信息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336792" y="4882896"/>
            <a:ext cx="4956048" cy="621792"/>
          </a:xfrm>
          <a:prstGeom prst="roundRect">
            <a:avLst/>
          </a:prstGeom>
          <a:solidFill>
            <a:srgbClr val="DCEFF9"/>
          </a:solidFill>
          <a:ln w="12700">
            <a:solidFill>
              <a:srgbClr val="DCEF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92240" y="5029200"/>
            <a:ext cx="4645152" cy="30175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20" b="1">
                <a:solidFill>
                  <a:srgbClr val="0072B2"/>
                </a:solidFill>
                <a:latin typeface="Noto Sans CJK SC"/>
              </a:rPr>
              <a:t>算法问题：学习是否也应使用 residual，而不是 raw activity？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0352" y="6565392"/>
            <a:ext cx="11109960" cy="18288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5D6975"/>
                </a:solidFill>
                <a:latin typeface="Noto Sans CJK SC"/>
              </a:rPr>
              <a:t>Source: Francioni et al., “Vectorized instructive signals in cortical dendrites,” Nature (2026).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0881360" cy="49377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17212B"/>
                </a:solidFill>
                <a:latin typeface="Noto Sans CJK SC"/>
              </a:rPr>
              <a:t>方法：预测正常耦合，再用残差完成局部更新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10896"/>
            <a:ext cx="411480" cy="27432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5D6975"/>
                </a:solidFill>
                <a:latin typeface="Noto Sans CJK SC"/>
              </a:rPr>
              <a:t>03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02920" y="832104"/>
            <a:ext cx="11183112" cy="0"/>
          </a:xfrm>
          <a:prstGeom prst="line">
            <a:avLst/>
          </a:prstGeom>
          <a:ln w="12700">
            <a:solidFill>
              <a:srgbClr val="DDE4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30352" y="914400"/>
            <a:ext cx="10972800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SDIL 改变教学变量；它不要求重新发明整条反馈传播路径。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48" y="1554480"/>
            <a:ext cx="3438144" cy="2176272"/>
          </a:xfrm>
          <a:prstGeom prst="roundRect">
            <a:avLst/>
          </a:prstGeom>
          <a:solidFill>
            <a:srgbClr val="EFF1F3"/>
          </a:solidFill>
          <a:ln w="17780">
            <a:solidFill>
              <a:srgbClr val="3F4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49808" y="1682496"/>
            <a:ext cx="365760" cy="365760"/>
          </a:xfrm>
          <a:prstGeom prst="ellipse">
            <a:avLst/>
          </a:prstGeom>
          <a:solidFill>
            <a:srgbClr val="3F4850"/>
          </a:solidFill>
          <a:ln w="12700">
            <a:solidFill>
              <a:srgbClr val="3F4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737360"/>
            <a:ext cx="219456" cy="256032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673352"/>
            <a:ext cx="2487168" cy="329184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3F4850"/>
                </a:solidFill>
                <a:latin typeface="Noto Sans CJK SC"/>
              </a:rPr>
              <a:t>Neutral observation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3816" y="2267712"/>
            <a:ext cx="3035808" cy="484632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17212B"/>
                </a:solidFill>
                <a:latin typeface="DejaVu Sans"/>
              </a:rPr>
              <a:t>âₗ = Pₗ(hₗ)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6968" y="3054096"/>
            <a:ext cx="2889504" cy="39319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估计同一神经元的正常耦合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105656" y="2615184"/>
            <a:ext cx="256032" cy="0"/>
          </a:xfrm>
          <a:prstGeom prst="line">
            <a:avLst/>
          </a:prstGeom>
          <a:ln w="25400">
            <a:solidFill>
              <a:srgbClr val="5D69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434840" y="1554480"/>
            <a:ext cx="3438144" cy="2176272"/>
          </a:xfrm>
          <a:prstGeom prst="roundRect">
            <a:avLst/>
          </a:prstGeom>
          <a:solidFill>
            <a:srgbClr val="DCEFF9"/>
          </a:solidFill>
          <a:ln w="1778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571999" y="1682496"/>
            <a:ext cx="365760" cy="365760"/>
          </a:xfrm>
          <a:prstGeom prst="ellipse">
            <a:avLst/>
          </a:prstGeom>
          <a:solidFill>
            <a:srgbClr val="0072B2"/>
          </a:solidFill>
          <a:ln w="1270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45152" y="1737360"/>
            <a:ext cx="219456" cy="256032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6631" y="1673352"/>
            <a:ext cx="2487168" cy="329184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072B2"/>
                </a:solidFill>
                <a:latin typeface="Noto Sans CJK SC"/>
              </a:rPr>
              <a:t>Innovation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36007" y="2267712"/>
            <a:ext cx="3035808" cy="484632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17212B"/>
                </a:solidFill>
                <a:latin typeface="DejaVu Sans"/>
              </a:rPr>
              <a:t>rₗ = aₗ − âₗ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09159" y="3054096"/>
            <a:ext cx="2889504" cy="39319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只保留 soma 无法预测的部分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927848" y="2615184"/>
            <a:ext cx="256031" cy="0"/>
          </a:xfrm>
          <a:prstGeom prst="line">
            <a:avLst/>
          </a:prstGeom>
          <a:ln w="25400">
            <a:solidFill>
              <a:srgbClr val="5D69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8257031" y="1554480"/>
            <a:ext cx="3438144" cy="2176272"/>
          </a:xfrm>
          <a:prstGeom prst="roundRect">
            <a:avLst/>
          </a:prstGeom>
          <a:solidFill>
            <a:srgbClr val="DDF3EC"/>
          </a:solidFill>
          <a:ln w="17780">
            <a:solidFill>
              <a:srgbClr val="009E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8394192" y="1682496"/>
            <a:ext cx="365760" cy="365760"/>
          </a:xfrm>
          <a:prstGeom prst="ellipse">
            <a:avLst/>
          </a:prstGeom>
          <a:solidFill>
            <a:srgbClr val="009E73"/>
          </a:solidFill>
          <a:ln w="12700">
            <a:solidFill>
              <a:srgbClr val="009E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67344" y="1737360"/>
            <a:ext cx="219456" cy="256032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78824" y="1673352"/>
            <a:ext cx="2487168" cy="329184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09E73"/>
                </a:solidFill>
                <a:latin typeface="Noto Sans CJK SC"/>
              </a:rPr>
              <a:t>Local plasticity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58200" y="2267712"/>
            <a:ext cx="3035808" cy="484632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17212B"/>
                </a:solidFill>
                <a:latin typeface="DejaVu Sans"/>
              </a:rPr>
              <a:t>ΔWₗ = η(rₗ ⊙ φ′(uₗ))hₗ₋₁ᵀ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31352" y="3054096"/>
            <a:ext cx="2889504" cy="39319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pre × post gain × dendritic residual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2648" y="4041648"/>
            <a:ext cx="5449824" cy="18470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96112" y="4279392"/>
            <a:ext cx="2926080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17212B"/>
                </a:solidFill>
                <a:latin typeface="Noto Sans CJK SC"/>
              </a:rPr>
              <a:t>学习器内部为什么是 BP-free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6112" y="4681728"/>
            <a:ext cx="4800600" cy="1024128"/>
          </a:xfrm>
          <a:prstGeom prst="rect">
            <a:avLst/>
          </a:prstGeom>
          <a:noFill/>
        </p:spPr>
        <p:txBody>
          <a:bodyPr wrap="square" lIns="27432" rIns="27432" tIns="18288" bIns="18288">
            <a:spAutoFit/>
          </a:bodyPr>
          <a:lstStyle/>
          <a:p>
            <a:pPr>
              <a:lnSpc>
                <a:spcPct val="105000"/>
              </a:lnSpc>
              <a:spcAft>
                <a:spcPts val="500"/>
              </a:spcAft>
            </a:pPr>
            <a:r>
              <a:rPr sz="1000">
                <a:solidFill>
                  <a:srgbClr val="0072B2"/>
                </a:solidFill>
                <a:latin typeface="Noto Sans CJK SC"/>
              </a:rPr>
              <a:t>●  </a:t>
            </a:r>
            <a:r>
              <a:rPr sz="1350">
                <a:solidFill>
                  <a:srgbClr val="17212B"/>
                </a:solidFill>
                <a:latin typeface="Noto Sans CJK SC"/>
              </a:rPr>
              <a:t>更新只读取 pre-synaptic activity、local gain 和本细胞 residual</a:t>
            </a:r>
          </a:p>
          <a:p>
            <a:pPr>
              <a:lnSpc>
                <a:spcPct val="105000"/>
              </a:lnSpc>
              <a:spcAft>
                <a:spcPts val="500"/>
              </a:spcAft>
            </a:pPr>
            <a:r>
              <a:rPr sz="1000">
                <a:solidFill>
                  <a:srgbClr val="0072B2"/>
                </a:solidFill>
                <a:latin typeface="Noto Sans CJK SC"/>
              </a:rPr>
              <a:t>●  </a:t>
            </a:r>
            <a:r>
              <a:rPr sz="1350">
                <a:solidFill>
                  <a:srgbClr val="17212B"/>
                </a:solidFill>
                <a:latin typeface="Noto Sans CJK SC"/>
              </a:rPr>
              <a:t>无 reverse-mode autograd；不复制 forward-weight transpose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91072" y="4041648"/>
            <a:ext cx="5285232" cy="18470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74536" y="4279392"/>
            <a:ext cx="3474720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17212B"/>
                </a:solidFill>
                <a:latin typeface="Noto Sans CJK SC"/>
              </a:rPr>
              <a:t>信用路径是可替换的已有组件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74536" y="4663440"/>
            <a:ext cx="4626864" cy="1078992"/>
          </a:xfrm>
          <a:prstGeom prst="rect">
            <a:avLst/>
          </a:prstGeom>
          <a:noFill/>
        </p:spPr>
        <p:txBody>
          <a:bodyPr wrap="square" lIns="27432" rIns="27432" tIns="18288" bIns="18288">
            <a:spAutoFit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000">
                <a:solidFill>
                  <a:srgbClr val="009E73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Small nets: node-perturbation feedback vectorizer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000">
                <a:solidFill>
                  <a:srgbClr val="009E73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ResNet: reciprocal KP plasticity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000">
                <a:solidFill>
                  <a:srgbClr val="009E73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两者均为已有组件；SDIL 的贡献是 residualization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352" y="6565392"/>
            <a:ext cx="11109960" cy="18288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5D6975"/>
                </a:solidFill>
                <a:latin typeface="Noto Sans CJK SC"/>
              </a:rPr>
              <a:t>Credit substrates: Lansdell et al. (ICLR 2020); reciprocal plasticity: Akrout et al. (NeurIPS 2019).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0881360" cy="49377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17212B"/>
                </a:solidFill>
                <a:latin typeface="Noto Sans CJK SC"/>
              </a:rPr>
              <a:t>关键消融：减法改变了方向，不只是信号大小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10896"/>
            <a:ext cx="411480" cy="27432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5D6975"/>
                </a:solidFill>
                <a:latin typeface="Noto Sans CJK SC"/>
              </a:rPr>
              <a:t>04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02920" y="832104"/>
            <a:ext cx="11183112" cy="0"/>
          </a:xfrm>
          <a:prstGeom prst="line">
            <a:avLst/>
          </a:prstGeom>
          <a:ln w="12700">
            <a:solidFill>
              <a:srgbClr val="DDE4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30352" y="914400"/>
            <a:ext cx="10972800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强 soma-predictable traffic 下，raw 与 norm-matched raw 都失效；innovation 保留学习方向。</a:t>
            </a:r>
          </a:p>
        </p:txBody>
      </p:sp>
      <p:pic>
        <p:nvPicPr>
          <p:cNvPr id="6" name="Picture 5" descr="figure3_innov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61872"/>
            <a:ext cx="11448288" cy="447141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32688" y="5815584"/>
            <a:ext cx="10287000" cy="521207"/>
          </a:xfrm>
          <a:prstGeom prst="roundRect">
            <a:avLst/>
          </a:prstGeom>
          <a:solidFill>
            <a:srgbClr val="DCEFF9"/>
          </a:solidFill>
          <a:ln w="12700">
            <a:solidFill>
              <a:srgbClr val="DCEF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78992" y="5916168"/>
            <a:ext cx="9985248" cy="301752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/>
            <a:r>
              <a:rPr sz="1500" b="1">
                <a:solidFill>
                  <a:srgbClr val="17212B"/>
                </a:solidFill>
                <a:latin typeface="Noto Sans CJK SC"/>
              </a:rPr>
              <a:t>ρ = 0.5：</a:t>
            </a:r>
            <a:r>
              <a:rPr sz="1500" b="1">
                <a:solidFill>
                  <a:srgbClr val="3F4850"/>
                </a:solidFill>
                <a:latin typeface="Noto Sans CJK SC"/>
              </a:rPr>
              <a:t>raw 10.38%</a:t>
            </a:r>
            <a:r>
              <a:rPr sz="1500" b="1">
                <a:solidFill>
                  <a:srgbClr val="E69F00"/>
                </a:solidFill>
                <a:latin typeface="Noto Sans CJK SC"/>
              </a:rPr>
              <a:t>  ·  norm-matched raw 10.31%</a:t>
            </a:r>
            <a:r>
              <a:rPr sz="1500" b="1">
                <a:solidFill>
                  <a:srgbClr val="0072B2"/>
                </a:solidFill>
                <a:latin typeface="Noto Sans CJK SC"/>
              </a:rPr>
              <a:t>  ·  innovation 97.35%</a:t>
            </a:r>
            <a:r>
              <a:rPr sz="1300" b="0">
                <a:solidFill>
                  <a:srgbClr val="5D6975"/>
                </a:solidFill>
                <a:latin typeface="Noto Sans CJK SC"/>
              </a:rPr>
              <a:t>  （5 seeds）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6565392"/>
            <a:ext cx="11109960" cy="18288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5D6975"/>
                </a:solidFill>
                <a:latin typeface="Noto Sans CJK SC"/>
              </a:rPr>
              <a:t>Controlled MNIST traffic intervention. Norm matching uses the same per-example update magnitude as innovation.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0881360" cy="49377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17212B"/>
                </a:solidFill>
                <a:latin typeface="Noto Sans CJK SC"/>
              </a:rPr>
              <a:t>标准 ResNet：扩展性来自 KP，抗混合流量来自 SDIL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10896"/>
            <a:ext cx="411480" cy="27432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5D6975"/>
                </a:solidFill>
                <a:latin typeface="Noto Sans CJK SC"/>
              </a:rPr>
              <a:t>05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02920" y="832104"/>
            <a:ext cx="11183112" cy="0"/>
          </a:xfrm>
          <a:prstGeom prst="line">
            <a:avLst/>
          </a:prstGeom>
          <a:ln w="12700">
            <a:solidFill>
              <a:srgbClr val="DDE4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30352" y="914400"/>
            <a:ext cx="10972800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60 个 CIFAR-10 endpoints；每个深度 5 seeds，200 epochs，无 depth-specific tuning。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353312"/>
            <a:ext cx="5413248" cy="44074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" y="1463040"/>
            <a:ext cx="4956048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7212B"/>
                </a:solidFill>
                <a:latin typeface="Noto Sans CJK SC"/>
              </a:rPr>
              <a:t>完整尺度：固定 DFA 随深度仍处于约 31%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115568" y="4941025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0080" y="4831297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30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115568" y="4039688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0080" y="3929960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50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1115568" y="3138351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0080" y="3028623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70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115568" y="2237014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40080" y="2127286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90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115568" y="2011680"/>
            <a:ext cx="0" cy="3154680"/>
          </a:xfrm>
          <a:prstGeom prst="line">
            <a:avLst/>
          </a:prstGeom>
          <a:ln w="1397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1115568" y="5166360"/>
            <a:ext cx="4636008" cy="0"/>
          </a:xfrm>
          <a:prstGeom prst="line">
            <a:avLst/>
          </a:prstGeom>
          <a:ln w="1397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1115568" y="5166360"/>
            <a:ext cx="0" cy="64008"/>
          </a:xfrm>
          <a:prstGeom prst="line">
            <a:avLst/>
          </a:prstGeom>
          <a:ln w="1270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68096" y="5257800"/>
            <a:ext cx="694944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17212B"/>
                </a:solidFill>
                <a:latin typeface="Noto Sans CJK SC"/>
              </a:rPr>
              <a:t>R20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3433572" y="5166360"/>
            <a:ext cx="0" cy="64008"/>
          </a:xfrm>
          <a:prstGeom prst="line">
            <a:avLst/>
          </a:prstGeom>
          <a:ln w="1270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086100" y="5257800"/>
            <a:ext cx="694944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17212B"/>
                </a:solidFill>
                <a:latin typeface="Noto Sans CJK SC"/>
              </a:rPr>
              <a:t>R32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751576" y="5166360"/>
            <a:ext cx="0" cy="64008"/>
          </a:xfrm>
          <a:prstGeom prst="line">
            <a:avLst/>
          </a:prstGeom>
          <a:ln w="1270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04104" y="5257800"/>
            <a:ext cx="694944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17212B"/>
                </a:solidFill>
                <a:latin typeface="Noto Sans CJK SC"/>
              </a:rPr>
              <a:t>R56</a:t>
            </a:r>
          </a:p>
        </p:txBody>
      </p:sp>
      <p:cxnSp>
        <p:nvCxnSpPr>
          <p:cNvPr id="24" name="Connector 23"/>
          <p:cNvCxnSpPr/>
          <p:nvPr/>
        </p:nvCxnSpPr>
        <p:spPr>
          <a:xfrm flipV="1">
            <a:off x="1115568" y="2133270"/>
            <a:ext cx="2318004" cy="30555"/>
          </a:xfrm>
          <a:prstGeom prst="line">
            <a:avLst/>
          </a:prstGeom>
          <a:ln w="29209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 flipV="1">
            <a:off x="3433572" y="2118398"/>
            <a:ext cx="2318004" cy="14872"/>
          </a:xfrm>
          <a:prstGeom prst="line">
            <a:avLst/>
          </a:prstGeom>
          <a:ln w="29209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056132" y="2104389"/>
            <a:ext cx="118872" cy="118872"/>
          </a:xfrm>
          <a:prstGeom prst="ellipse">
            <a:avLst/>
          </a:prstGeom>
          <a:solidFill>
            <a:srgbClr val="3F485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3374136" y="2073834"/>
            <a:ext cx="118872" cy="118872"/>
          </a:xfrm>
          <a:prstGeom prst="ellipse">
            <a:avLst/>
          </a:prstGeom>
          <a:solidFill>
            <a:srgbClr val="3F485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692140" y="2058962"/>
            <a:ext cx="118872" cy="118872"/>
          </a:xfrm>
          <a:prstGeom prst="ellipse">
            <a:avLst/>
          </a:prstGeom>
          <a:solidFill>
            <a:srgbClr val="3F485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9" name="Connector 28"/>
          <p:cNvCxnSpPr/>
          <p:nvPr/>
        </p:nvCxnSpPr>
        <p:spPr>
          <a:xfrm flipV="1">
            <a:off x="1115568" y="4820066"/>
            <a:ext cx="2318004" cy="36324"/>
          </a:xfrm>
          <a:prstGeom prst="line">
            <a:avLst/>
          </a:prstGeom>
          <a:ln w="29209">
            <a:solidFill>
              <a:srgbClr val="E69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3433572" y="4820066"/>
            <a:ext cx="2318004" cy="82652"/>
          </a:xfrm>
          <a:prstGeom prst="line">
            <a:avLst/>
          </a:prstGeom>
          <a:ln w="29209">
            <a:solidFill>
              <a:srgbClr val="E69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1056132" y="4796954"/>
            <a:ext cx="118872" cy="118872"/>
          </a:xfrm>
          <a:prstGeom prst="ellipse">
            <a:avLst/>
          </a:prstGeom>
          <a:solidFill>
            <a:srgbClr val="E69F0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3374136" y="4760630"/>
            <a:ext cx="118872" cy="118872"/>
          </a:xfrm>
          <a:prstGeom prst="ellipse">
            <a:avLst/>
          </a:prstGeom>
          <a:solidFill>
            <a:srgbClr val="E69F0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5692140" y="4843282"/>
            <a:ext cx="118872" cy="118872"/>
          </a:xfrm>
          <a:prstGeom prst="ellipse">
            <a:avLst/>
          </a:prstGeom>
          <a:solidFill>
            <a:srgbClr val="E69F0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 flipV="1">
            <a:off x="1115568" y="2131918"/>
            <a:ext cx="2318004" cy="42543"/>
          </a:xfrm>
          <a:prstGeom prst="line">
            <a:avLst/>
          </a:prstGeom>
          <a:ln w="29209">
            <a:solidFill>
              <a:srgbClr val="009E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 flipV="1">
            <a:off x="3433572" y="2116685"/>
            <a:ext cx="2318004" cy="15233"/>
          </a:xfrm>
          <a:prstGeom prst="line">
            <a:avLst/>
          </a:prstGeom>
          <a:ln w="29209">
            <a:solidFill>
              <a:srgbClr val="009E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1056132" y="2115025"/>
            <a:ext cx="118872" cy="118872"/>
          </a:xfrm>
          <a:prstGeom prst="ellipse">
            <a:avLst/>
          </a:prstGeom>
          <a:solidFill>
            <a:srgbClr val="009E73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3374136" y="2072482"/>
            <a:ext cx="118872" cy="118872"/>
          </a:xfrm>
          <a:prstGeom prst="ellipse">
            <a:avLst/>
          </a:prstGeom>
          <a:solidFill>
            <a:srgbClr val="009E73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5692140" y="2057249"/>
            <a:ext cx="118872" cy="118872"/>
          </a:xfrm>
          <a:prstGeom prst="ellipse">
            <a:avLst/>
          </a:prstGeom>
          <a:solidFill>
            <a:srgbClr val="009E73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Connector 38"/>
          <p:cNvCxnSpPr/>
          <p:nvPr/>
        </p:nvCxnSpPr>
        <p:spPr>
          <a:xfrm flipV="1">
            <a:off x="1115568" y="2135433"/>
            <a:ext cx="2318004" cy="30195"/>
          </a:xfrm>
          <a:prstGeom prst="line">
            <a:avLst/>
          </a:prstGeom>
          <a:ln w="29209">
            <a:solidFill>
              <a:srgbClr val="007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 flipV="1">
            <a:off x="3433572" y="2112629"/>
            <a:ext cx="2318004" cy="22804"/>
          </a:xfrm>
          <a:prstGeom prst="line">
            <a:avLst/>
          </a:prstGeom>
          <a:ln w="29209">
            <a:solidFill>
              <a:srgbClr val="007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1056132" y="2106192"/>
            <a:ext cx="118872" cy="118872"/>
          </a:xfrm>
          <a:prstGeom prst="ellipse">
            <a:avLst/>
          </a:prstGeom>
          <a:solidFill>
            <a:srgbClr val="0072B2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3374136" y="2075997"/>
            <a:ext cx="118872" cy="118872"/>
          </a:xfrm>
          <a:prstGeom prst="ellipse">
            <a:avLst/>
          </a:prstGeom>
          <a:solidFill>
            <a:srgbClr val="0072B2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5692140" y="2053193"/>
            <a:ext cx="118872" cy="118872"/>
          </a:xfrm>
          <a:prstGeom prst="ellipse">
            <a:avLst/>
          </a:prstGeom>
          <a:solidFill>
            <a:srgbClr val="0072B2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>
            <a:off x="841247" y="5586984"/>
            <a:ext cx="237745" cy="0"/>
          </a:xfrm>
          <a:prstGeom prst="line">
            <a:avLst/>
          </a:prstGeom>
          <a:ln w="29209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923543" y="5550408"/>
            <a:ext cx="73152" cy="73152"/>
          </a:xfrm>
          <a:prstGeom prst="ellipse">
            <a:avLst/>
          </a:prstGeom>
          <a:solidFill>
            <a:srgbClr val="3F4850"/>
          </a:solidFill>
          <a:ln w="12700">
            <a:solidFill>
              <a:srgbClr val="3F4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1133856" y="5477256"/>
            <a:ext cx="916686" cy="2286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0">
                <a:solidFill>
                  <a:srgbClr val="17212B"/>
                </a:solidFill>
                <a:latin typeface="Noto Sans CJK SC"/>
              </a:rPr>
              <a:t>BP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2068830" y="5586984"/>
            <a:ext cx="237744" cy="0"/>
          </a:xfrm>
          <a:prstGeom prst="line">
            <a:avLst/>
          </a:prstGeom>
          <a:ln w="29209">
            <a:solidFill>
              <a:srgbClr val="E69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2151126" y="5550408"/>
            <a:ext cx="73152" cy="73152"/>
          </a:xfrm>
          <a:prstGeom prst="ellipse">
            <a:avLst/>
          </a:prstGeom>
          <a:solidFill>
            <a:srgbClr val="E69F00"/>
          </a:solidFill>
          <a:ln w="12700">
            <a:solidFill>
              <a:srgbClr val="E69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2361438" y="5477256"/>
            <a:ext cx="916686" cy="2286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0">
                <a:solidFill>
                  <a:srgbClr val="17212B"/>
                </a:solidFill>
                <a:latin typeface="Noto Sans CJK SC"/>
              </a:rPr>
              <a:t>DFA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3296412" y="5586984"/>
            <a:ext cx="237744" cy="0"/>
          </a:xfrm>
          <a:prstGeom prst="line">
            <a:avLst/>
          </a:prstGeom>
          <a:ln w="29209">
            <a:solidFill>
              <a:srgbClr val="009E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3378708" y="5550408"/>
            <a:ext cx="73152" cy="73152"/>
          </a:xfrm>
          <a:prstGeom prst="ellipse">
            <a:avLst/>
          </a:prstGeom>
          <a:solidFill>
            <a:srgbClr val="009E73"/>
          </a:solidFill>
          <a:ln w="12700">
            <a:solidFill>
              <a:srgbClr val="009E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3589020" y="5477256"/>
            <a:ext cx="916686" cy="2286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0">
                <a:solidFill>
                  <a:srgbClr val="17212B"/>
                </a:solidFill>
                <a:latin typeface="Noto Sans CJK SC"/>
              </a:rPr>
              <a:t>clean KP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4523994" y="5586984"/>
            <a:ext cx="237744" cy="0"/>
          </a:xfrm>
          <a:prstGeom prst="line">
            <a:avLst/>
          </a:prstGeom>
          <a:ln w="29209">
            <a:solidFill>
              <a:srgbClr val="007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4606290" y="5550408"/>
            <a:ext cx="73152" cy="73152"/>
          </a:xfrm>
          <a:prstGeom prst="ellipse">
            <a:avLst/>
          </a:prstGeom>
          <a:solidFill>
            <a:srgbClr val="0072B2"/>
          </a:solidFill>
          <a:ln w="1270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816602" y="5477256"/>
            <a:ext cx="916686" cy="2286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0">
                <a:solidFill>
                  <a:srgbClr val="17212B"/>
                </a:solidFill>
                <a:latin typeface="Noto Sans CJK SC"/>
              </a:rPr>
              <a:t>SDIL + traffic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217920" y="1353312"/>
            <a:ext cx="5413248" cy="44074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446520" y="1463040"/>
            <a:ext cx="4956048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7212B"/>
                </a:solidFill>
                <a:latin typeface="Noto Sans CJK SC"/>
              </a:rPr>
              <a:t>近 BP 放大：SDIL 在 4× traffic 下跟随 clean KP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6766559" y="5166360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291072" y="5056632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91</a:t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6766559" y="4377690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291072" y="4267962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91.5</a:t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766559" y="3589020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91072" y="3479292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92</a:t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6766559" y="2800350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291072" y="2690622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92.5</a:t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6766559" y="2011680"/>
            <a:ext cx="4636008" cy="0"/>
          </a:xfrm>
          <a:prstGeom prst="line">
            <a:avLst/>
          </a:prstGeom>
          <a:ln w="10160">
            <a:solidFill>
              <a:srgbClr val="D9E0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291072" y="1901952"/>
            <a:ext cx="384048" cy="219456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rgbClr val="5D6975"/>
                </a:solidFill>
                <a:latin typeface="Noto Sans CJK SC"/>
              </a:rPr>
              <a:t>93</a:t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6766559" y="2011680"/>
            <a:ext cx="0" cy="3154680"/>
          </a:xfrm>
          <a:prstGeom prst="line">
            <a:avLst/>
          </a:prstGeom>
          <a:ln w="1397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6766559" y="5166360"/>
            <a:ext cx="4636008" cy="0"/>
          </a:xfrm>
          <a:prstGeom prst="line">
            <a:avLst/>
          </a:prstGeom>
          <a:ln w="1397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6766559" y="5166360"/>
            <a:ext cx="0" cy="64008"/>
          </a:xfrm>
          <a:prstGeom prst="line">
            <a:avLst/>
          </a:prstGeom>
          <a:ln w="1270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419088" y="5257800"/>
            <a:ext cx="694944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17212B"/>
                </a:solidFill>
                <a:latin typeface="Noto Sans CJK SC"/>
              </a:rPr>
              <a:t>R20</a:t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9084563" y="5166360"/>
            <a:ext cx="0" cy="64008"/>
          </a:xfrm>
          <a:prstGeom prst="line">
            <a:avLst/>
          </a:prstGeom>
          <a:ln w="1270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8737091" y="5257800"/>
            <a:ext cx="694944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17212B"/>
                </a:solidFill>
                <a:latin typeface="Noto Sans CJK SC"/>
              </a:rPr>
              <a:t>R32</a:t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1402567" y="5166360"/>
            <a:ext cx="0" cy="64008"/>
          </a:xfrm>
          <a:prstGeom prst="line">
            <a:avLst/>
          </a:prstGeom>
          <a:ln w="12700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1055095" y="5257800"/>
            <a:ext cx="694944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17212B"/>
                </a:solidFill>
                <a:latin typeface="Noto Sans CJK SC"/>
              </a:rPr>
              <a:t>R56</a:t>
            </a:r>
          </a:p>
        </p:txBody>
      </p:sp>
      <p:cxnSp>
        <p:nvCxnSpPr>
          <p:cNvPr id="76" name="Connector 75"/>
          <p:cNvCxnSpPr/>
          <p:nvPr/>
        </p:nvCxnSpPr>
        <p:spPr>
          <a:xfrm flipV="1">
            <a:off x="6766559" y="3112663"/>
            <a:ext cx="2318004" cy="1069436"/>
          </a:xfrm>
          <a:prstGeom prst="line">
            <a:avLst/>
          </a:prstGeom>
          <a:ln w="29209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 flipV="1">
            <a:off x="9084563" y="2592141"/>
            <a:ext cx="2318004" cy="520522"/>
          </a:xfrm>
          <a:prstGeom prst="line">
            <a:avLst/>
          </a:prstGeom>
          <a:ln w="29209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6707123" y="4122663"/>
            <a:ext cx="118872" cy="118872"/>
          </a:xfrm>
          <a:prstGeom prst="ellipse">
            <a:avLst/>
          </a:prstGeom>
          <a:solidFill>
            <a:srgbClr val="3F485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Oval 78"/>
          <p:cNvSpPr/>
          <p:nvPr/>
        </p:nvSpPr>
        <p:spPr>
          <a:xfrm>
            <a:off x="9025128" y="3053227"/>
            <a:ext cx="118872" cy="118872"/>
          </a:xfrm>
          <a:prstGeom prst="ellipse">
            <a:avLst/>
          </a:prstGeom>
          <a:solidFill>
            <a:srgbClr val="3F485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Oval 79"/>
          <p:cNvSpPr/>
          <p:nvPr/>
        </p:nvSpPr>
        <p:spPr>
          <a:xfrm>
            <a:off x="11343132" y="2532705"/>
            <a:ext cx="118872" cy="118872"/>
          </a:xfrm>
          <a:prstGeom prst="ellipse">
            <a:avLst/>
          </a:prstGeom>
          <a:solidFill>
            <a:srgbClr val="3F485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1" name="Connector 80"/>
          <p:cNvCxnSpPr/>
          <p:nvPr/>
        </p:nvCxnSpPr>
        <p:spPr>
          <a:xfrm flipV="1">
            <a:off x="6766559" y="3065343"/>
            <a:ext cx="2318004" cy="1489009"/>
          </a:xfrm>
          <a:prstGeom prst="line">
            <a:avLst/>
          </a:prstGeom>
          <a:ln w="29209">
            <a:solidFill>
              <a:srgbClr val="009E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 flipV="1">
            <a:off x="9084563" y="2532202"/>
            <a:ext cx="2318004" cy="533141"/>
          </a:xfrm>
          <a:prstGeom prst="line">
            <a:avLst/>
          </a:prstGeom>
          <a:ln w="29209">
            <a:solidFill>
              <a:srgbClr val="009E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Oval 82"/>
          <p:cNvSpPr/>
          <p:nvPr/>
        </p:nvSpPr>
        <p:spPr>
          <a:xfrm>
            <a:off x="6707123" y="4494916"/>
            <a:ext cx="118872" cy="118872"/>
          </a:xfrm>
          <a:prstGeom prst="ellipse">
            <a:avLst/>
          </a:prstGeom>
          <a:solidFill>
            <a:srgbClr val="009E73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Oval 83"/>
          <p:cNvSpPr/>
          <p:nvPr/>
        </p:nvSpPr>
        <p:spPr>
          <a:xfrm>
            <a:off x="9025128" y="3005907"/>
            <a:ext cx="118872" cy="118872"/>
          </a:xfrm>
          <a:prstGeom prst="ellipse">
            <a:avLst/>
          </a:prstGeom>
          <a:solidFill>
            <a:srgbClr val="009E73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Oval 84"/>
          <p:cNvSpPr/>
          <p:nvPr/>
        </p:nvSpPr>
        <p:spPr>
          <a:xfrm>
            <a:off x="11343132" y="2472766"/>
            <a:ext cx="118872" cy="118872"/>
          </a:xfrm>
          <a:prstGeom prst="ellipse">
            <a:avLst/>
          </a:prstGeom>
          <a:solidFill>
            <a:srgbClr val="009E73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6" name="Connector 85"/>
          <p:cNvCxnSpPr/>
          <p:nvPr/>
        </p:nvCxnSpPr>
        <p:spPr>
          <a:xfrm flipV="1">
            <a:off x="6766559" y="3188375"/>
            <a:ext cx="2318004" cy="1056818"/>
          </a:xfrm>
          <a:prstGeom prst="line">
            <a:avLst/>
          </a:prstGeom>
          <a:ln w="29209">
            <a:solidFill>
              <a:srgbClr val="007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 flipV="1">
            <a:off x="9084563" y="2390241"/>
            <a:ext cx="2318004" cy="798134"/>
          </a:xfrm>
          <a:prstGeom prst="line">
            <a:avLst/>
          </a:prstGeom>
          <a:ln w="29209">
            <a:solidFill>
              <a:srgbClr val="007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6707123" y="4185757"/>
            <a:ext cx="118872" cy="118872"/>
          </a:xfrm>
          <a:prstGeom prst="ellipse">
            <a:avLst/>
          </a:prstGeom>
          <a:solidFill>
            <a:srgbClr val="0072B2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Oval 88"/>
          <p:cNvSpPr/>
          <p:nvPr/>
        </p:nvSpPr>
        <p:spPr>
          <a:xfrm>
            <a:off x="9025128" y="3128939"/>
            <a:ext cx="118872" cy="118872"/>
          </a:xfrm>
          <a:prstGeom prst="ellipse">
            <a:avLst/>
          </a:prstGeom>
          <a:solidFill>
            <a:srgbClr val="0072B2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Oval 89"/>
          <p:cNvSpPr/>
          <p:nvPr/>
        </p:nvSpPr>
        <p:spPr>
          <a:xfrm>
            <a:off x="11343132" y="2330805"/>
            <a:ext cx="118872" cy="118872"/>
          </a:xfrm>
          <a:prstGeom prst="ellipse">
            <a:avLst/>
          </a:prstGeom>
          <a:solidFill>
            <a:srgbClr val="0072B2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6492240" y="5586984"/>
            <a:ext cx="237743" cy="0"/>
          </a:xfrm>
          <a:prstGeom prst="line">
            <a:avLst/>
          </a:prstGeom>
          <a:ln w="29209">
            <a:solidFill>
              <a:srgbClr val="3F48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6574536" y="5550408"/>
            <a:ext cx="73152" cy="73152"/>
          </a:xfrm>
          <a:prstGeom prst="ellipse">
            <a:avLst/>
          </a:prstGeom>
          <a:solidFill>
            <a:srgbClr val="3F4850"/>
          </a:solidFill>
          <a:ln w="12700">
            <a:solidFill>
              <a:srgbClr val="3F4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6784848" y="5477256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0">
                <a:solidFill>
                  <a:srgbClr val="17212B"/>
                </a:solidFill>
                <a:latin typeface="Noto Sans CJK SC"/>
              </a:rPr>
              <a:t>BP</a:t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8129016" y="5586984"/>
            <a:ext cx="237744" cy="0"/>
          </a:xfrm>
          <a:prstGeom prst="line">
            <a:avLst/>
          </a:prstGeom>
          <a:ln w="29209">
            <a:solidFill>
              <a:srgbClr val="009E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8211312" y="5550408"/>
            <a:ext cx="73152" cy="73152"/>
          </a:xfrm>
          <a:prstGeom prst="ellipse">
            <a:avLst/>
          </a:prstGeom>
          <a:solidFill>
            <a:srgbClr val="009E73"/>
          </a:solidFill>
          <a:ln w="12700">
            <a:solidFill>
              <a:srgbClr val="009E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8421624" y="5477256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0">
                <a:solidFill>
                  <a:srgbClr val="17212B"/>
                </a:solidFill>
                <a:latin typeface="Noto Sans CJK SC"/>
              </a:rPr>
              <a:t>clean KP</a:t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9765792" y="5586984"/>
            <a:ext cx="237744" cy="0"/>
          </a:xfrm>
          <a:prstGeom prst="line">
            <a:avLst/>
          </a:prstGeom>
          <a:ln w="29209">
            <a:solidFill>
              <a:srgbClr val="007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Oval 97"/>
          <p:cNvSpPr/>
          <p:nvPr/>
        </p:nvSpPr>
        <p:spPr>
          <a:xfrm>
            <a:off x="9848088" y="5550408"/>
            <a:ext cx="73152" cy="73152"/>
          </a:xfrm>
          <a:prstGeom prst="ellipse">
            <a:avLst/>
          </a:prstGeom>
          <a:solidFill>
            <a:srgbClr val="0072B2"/>
          </a:solidFill>
          <a:ln w="1270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TextBox 98"/>
          <p:cNvSpPr txBox="1"/>
          <p:nvPr/>
        </p:nvSpPr>
        <p:spPr>
          <a:xfrm>
            <a:off x="10058400" y="5477256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0">
                <a:solidFill>
                  <a:srgbClr val="17212B"/>
                </a:solidFill>
                <a:latin typeface="Noto Sans CJK SC"/>
              </a:rPr>
              <a:t>SDIL + 4× traffic</a:t>
            </a:r>
          </a:p>
        </p:txBody>
      </p:sp>
      <p:sp>
        <p:nvSpPr>
          <p:cNvPr id="100" name="Rounded Rectangle 99"/>
          <p:cNvSpPr/>
          <p:nvPr/>
        </p:nvSpPr>
        <p:spPr>
          <a:xfrm>
            <a:off x="804672" y="5897880"/>
            <a:ext cx="3127248" cy="393192"/>
          </a:xfrm>
          <a:prstGeom prst="roundRect">
            <a:avLst/>
          </a:prstGeom>
          <a:solidFill>
            <a:srgbClr val="DCEFF9"/>
          </a:solidFill>
          <a:ln w="12700">
            <a:solidFill>
              <a:srgbClr val="DCEF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850392" y="5916168"/>
            <a:ext cx="3035808" cy="32004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0072B2"/>
                </a:solidFill>
                <a:latin typeface="Noto Sans CJK SC"/>
              </a:rPr>
              <a:t>SDIL: 91.58 → 92.76%</a:t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4096512" y="5897880"/>
            <a:ext cx="3127248" cy="393192"/>
          </a:xfrm>
          <a:prstGeom prst="roundRect">
            <a:avLst/>
          </a:prstGeom>
          <a:solidFill>
            <a:srgbClr val="FBEBC9"/>
          </a:solidFill>
          <a:ln w="12700">
            <a:solidFill>
              <a:srgbClr val="FBEB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TextBox 102"/>
          <p:cNvSpPr txBox="1"/>
          <p:nvPr/>
        </p:nvSpPr>
        <p:spPr>
          <a:xfrm>
            <a:off x="4142232" y="5916168"/>
            <a:ext cx="3035808" cy="32004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D55E00"/>
                </a:solidFill>
                <a:latin typeface="Noto Sans CJK SC"/>
              </a:rPr>
              <a:t>1.31–1.33× BP MAC</a:t>
            </a:r>
          </a:p>
        </p:txBody>
      </p:sp>
      <p:sp>
        <p:nvSpPr>
          <p:cNvPr id="104" name="Rounded Rectangle 103"/>
          <p:cNvSpPr/>
          <p:nvPr/>
        </p:nvSpPr>
        <p:spPr>
          <a:xfrm>
            <a:off x="7388352" y="5897880"/>
            <a:ext cx="3886200" cy="393192"/>
          </a:xfrm>
          <a:prstGeom prst="roundRect">
            <a:avLst/>
          </a:prstGeom>
          <a:solidFill>
            <a:srgbClr val="DDF3EC"/>
          </a:solidFill>
          <a:ln w="12700">
            <a:solidFill>
              <a:srgbClr val="DDF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TextBox 104"/>
          <p:cNvSpPr txBox="1"/>
          <p:nvPr/>
        </p:nvSpPr>
        <p:spPr>
          <a:xfrm>
            <a:off x="7434072" y="5916168"/>
            <a:ext cx="3794760" cy="32004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20" b="1">
                <a:solidFill>
                  <a:srgbClr val="009E73"/>
                </a:solidFill>
                <a:latin typeface="Noto Sans CJK SC"/>
              </a:rPr>
              <a:t>0 loss queries · 1 neutral obs/example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30352" y="6565392"/>
            <a:ext cx="11109960" cy="18288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5D6975"/>
                </a:solidFill>
                <a:latin typeface="Noto Sans CJK SC"/>
              </a:rPr>
              <a:t>Source: complete 60-record ResNet panel. SDIL-specific claim is robustness under traffic, not clean superiority over KP.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0881360" cy="49377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17212B"/>
                </a:solidFill>
                <a:latin typeface="Noto Sans CJK SC"/>
              </a:rPr>
              <a:t>动态任务：residual 携带 outcome surprise，而不只是分类误差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10896"/>
            <a:ext cx="411480" cy="27432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5D6975"/>
                </a:solidFill>
                <a:latin typeface="Noto Sans CJK SC"/>
              </a:rPr>
              <a:t>06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02920" y="832104"/>
            <a:ext cx="11183112" cy="0"/>
          </a:xfrm>
          <a:prstGeom prst="line">
            <a:avLst/>
          </a:prstGeom>
          <a:ln w="12700">
            <a:solidFill>
              <a:srgbClr val="DDE4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30352" y="914400"/>
            <a:ext cx="10972800" cy="32004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独立的 synthetic BCI actor–critic：6 task clusters × 5 models，所有学习更新均为手写局部规则。</a:t>
            </a:r>
          </a:p>
        </p:txBody>
      </p:sp>
      <p:pic>
        <p:nvPicPr>
          <p:cNvPr id="6" name="Picture 5" descr="figure5a_actor_crit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7" y="1335024"/>
            <a:ext cx="5440680" cy="4041648"/>
          </a:xfrm>
          <a:prstGeom prst="rect">
            <a:avLst/>
          </a:prstGeom>
        </p:spPr>
      </p:pic>
      <p:pic>
        <p:nvPicPr>
          <p:cNvPr id="7" name="Picture 6" descr="figure5d_outcom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1335024"/>
            <a:ext cx="5440680" cy="404164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50392" y="5550408"/>
            <a:ext cx="3145536" cy="393192"/>
          </a:xfrm>
          <a:prstGeom prst="roundRect">
            <a:avLst/>
          </a:prstGeom>
          <a:solidFill>
            <a:srgbClr val="DCEFF9"/>
          </a:solidFill>
          <a:ln w="12700">
            <a:solidFill>
              <a:srgbClr val="DCEF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6112" y="5568696"/>
            <a:ext cx="3054096" cy="32004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0072B2"/>
                </a:solidFill>
                <a:latin typeface="Noto Sans CJK SC"/>
              </a:rPr>
              <a:t>100% final task success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25112" y="5550408"/>
            <a:ext cx="3493008" cy="393192"/>
          </a:xfrm>
          <a:prstGeom prst="roundRect">
            <a:avLst/>
          </a:prstGeom>
          <a:solidFill>
            <a:srgbClr val="DDF3EC"/>
          </a:solidFill>
          <a:ln w="12700">
            <a:solidFill>
              <a:srgbClr val="DDF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70832" y="5568696"/>
            <a:ext cx="3401568" cy="32004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40" b="1">
                <a:solidFill>
                  <a:srgbClr val="009E73"/>
                </a:solidFill>
                <a:latin typeface="Noto Sans CJK SC"/>
              </a:rPr>
              <a:t>99.83% terminal outcome decoding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56448" y="5550408"/>
            <a:ext cx="3200400" cy="393192"/>
          </a:xfrm>
          <a:prstGeom prst="roundRect">
            <a:avLst/>
          </a:prstGeom>
          <a:solidFill>
            <a:srgbClr val="FBEBC9"/>
          </a:solidFill>
          <a:ln w="12700">
            <a:solidFill>
              <a:srgbClr val="FBEB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02168" y="5568696"/>
            <a:ext cx="3108960" cy="32004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D55E00"/>
                </a:solidFill>
                <a:latin typeface="Noto Sans CJK SC"/>
              </a:rPr>
              <a:t>outcome lesion: −0.400 separation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8" y="6089904"/>
            <a:ext cx="10698480" cy="292608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50" b="0">
                <a:solidFill>
                  <a:srgbClr val="5D6975"/>
                </a:solidFill>
                <a:latin typeface="Noto Sans CJK SC"/>
              </a:rPr>
              <a:t>范围：这是机制验证用的合成任务；terminal reward 被直接提供，不是皮层数据。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352" y="6565392"/>
            <a:ext cx="11109960" cy="18288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5D6975"/>
                </a:solidFill>
                <a:latin typeface="Noto Sans CJK SC"/>
              </a:rPr>
              <a:t>Source: complete untouched calibrated BCI confirmation; outcome labels and exact roles are diagnostic-only.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0881360" cy="49377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17212B"/>
                </a:solidFill>
                <a:latin typeface="Noto Sans CJK SC"/>
              </a:rPr>
              <a:t>当前最准确的定位：可扩展 local credit 的混合信号分离模块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10896"/>
            <a:ext cx="411480" cy="274320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5D6975"/>
                </a:solidFill>
                <a:latin typeface="Noto Sans CJK SC"/>
              </a:rPr>
              <a:t>07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02920" y="832104"/>
            <a:ext cx="11183112" cy="0"/>
          </a:xfrm>
          <a:prstGeom prst="line">
            <a:avLst/>
          </a:prstGeom>
          <a:ln w="12700">
            <a:solidFill>
              <a:srgbClr val="DDE4E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03504" y="1234440"/>
            <a:ext cx="2084831" cy="896112"/>
          </a:xfrm>
          <a:prstGeom prst="roundRect">
            <a:avLst/>
          </a:prstGeom>
          <a:solidFill>
            <a:srgbClr val="EFF1F3"/>
          </a:solidFill>
          <a:ln w="15240">
            <a:solidFill>
              <a:srgbClr val="3F4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1380744"/>
            <a:ext cx="1865376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20" b="1">
                <a:solidFill>
                  <a:srgbClr val="3F4850"/>
                </a:solidFill>
                <a:latin typeface="Noto Sans CJK SC"/>
              </a:rPr>
              <a:t>existing credit path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709928"/>
            <a:ext cx="1865376" cy="21945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80" b="0">
                <a:solidFill>
                  <a:srgbClr val="17212B"/>
                </a:solidFill>
                <a:latin typeface="Noto Sans CJK SC"/>
              </a:rPr>
              <a:t>KP / learned feedback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743200" y="1682496"/>
            <a:ext cx="237744" cy="0"/>
          </a:xfrm>
          <a:prstGeom prst="line">
            <a:avLst/>
          </a:prstGeom>
          <a:ln w="22860">
            <a:solidFill>
              <a:srgbClr val="5D69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3044952" y="1234440"/>
            <a:ext cx="2523744" cy="896112"/>
          </a:xfrm>
          <a:prstGeom prst="roundRect">
            <a:avLst/>
          </a:prstGeom>
          <a:solidFill>
            <a:srgbClr val="FBEBC9"/>
          </a:solidFill>
          <a:ln w="15240">
            <a:solidFill>
              <a:srgbClr val="D55E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54680" y="1380744"/>
            <a:ext cx="2304287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20" b="1">
                <a:solidFill>
                  <a:srgbClr val="D55E00"/>
                </a:solidFill>
                <a:latin typeface="Noto Sans CJK SC"/>
              </a:rPr>
              <a:t>mixed apical channel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4680" y="1709928"/>
            <a:ext cx="2304287" cy="21945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80" b="0">
                <a:solidFill>
                  <a:srgbClr val="17212B"/>
                </a:solidFill>
                <a:latin typeface="Noto Sans CJK SC"/>
              </a:rPr>
              <a:t>instruction + ordinary traffic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623559" y="1682496"/>
            <a:ext cx="274320" cy="0"/>
          </a:xfrm>
          <a:prstGeom prst="line">
            <a:avLst/>
          </a:prstGeom>
          <a:ln w="22860">
            <a:solidFill>
              <a:srgbClr val="5D69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961888" y="1234440"/>
            <a:ext cx="2304288" cy="896112"/>
          </a:xfrm>
          <a:prstGeom prst="roundRect">
            <a:avLst/>
          </a:prstGeom>
          <a:solidFill>
            <a:srgbClr val="DCEFF9"/>
          </a:solidFill>
          <a:ln w="1524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071616" y="1380744"/>
            <a:ext cx="2084832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20" b="1">
                <a:solidFill>
                  <a:srgbClr val="0072B2"/>
                </a:solidFill>
                <a:latin typeface="Noto Sans CJK SC"/>
              </a:rPr>
              <a:t>SDIL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71616" y="1709928"/>
            <a:ext cx="2084832" cy="21945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80" b="0">
                <a:solidFill>
                  <a:srgbClr val="17212B"/>
                </a:solidFill>
                <a:latin typeface="Noto Sans CJK SC"/>
              </a:rPr>
              <a:t>subtract soma-predictable part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8321040" y="1682496"/>
            <a:ext cx="283464" cy="0"/>
          </a:xfrm>
          <a:prstGeom prst="line">
            <a:avLst/>
          </a:prstGeom>
          <a:ln w="22860">
            <a:solidFill>
              <a:srgbClr val="5D69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8668512" y="1234440"/>
            <a:ext cx="2560320" cy="896112"/>
          </a:xfrm>
          <a:prstGeom prst="roundRect">
            <a:avLst/>
          </a:prstGeom>
          <a:solidFill>
            <a:srgbClr val="DDF3EC"/>
          </a:solidFill>
          <a:ln w="15240">
            <a:solidFill>
              <a:srgbClr val="009E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778240" y="1380744"/>
            <a:ext cx="2340863" cy="256032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20" b="1">
                <a:solidFill>
                  <a:srgbClr val="009E73"/>
                </a:solidFill>
                <a:latin typeface="Noto Sans CJK SC"/>
              </a:rPr>
              <a:t>local update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78240" y="1709928"/>
            <a:ext cx="2340863" cy="21945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80" b="0">
                <a:solidFill>
                  <a:srgbClr val="17212B"/>
                </a:solidFill>
                <a:latin typeface="Noto Sans CJK SC"/>
              </a:rPr>
              <a:t>eligibility × innovation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3504" y="2788920"/>
            <a:ext cx="3474720" cy="24505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03504" y="2788920"/>
            <a:ext cx="3474720" cy="512064"/>
          </a:xfrm>
          <a:prstGeom prst="roundRect">
            <a:avLst/>
          </a:prstGeom>
          <a:solidFill>
            <a:srgbClr val="DCEFF9"/>
          </a:solidFill>
          <a:ln w="12700">
            <a:solidFill>
              <a:srgbClr val="DCEF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68096" y="2880360"/>
            <a:ext cx="3145536" cy="292608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72B2"/>
                </a:solidFill>
                <a:latin typeface="Noto Sans CJK SC"/>
              </a:rPr>
              <a:t>已经建立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104" y="3502152"/>
            <a:ext cx="3017520" cy="1554480"/>
          </a:xfrm>
          <a:prstGeom prst="rect">
            <a:avLst/>
          </a:prstGeom>
          <a:noFill/>
        </p:spPr>
        <p:txBody>
          <a:bodyPr wrap="square" lIns="27432" rIns="27432" tIns="18288" bIns="18288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0072B2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可预测 traffic 会旋转 raw local update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0072B2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per-neuron residualization 在受控干扰下是 load-bearing 的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0072B2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组合方法在 ResNet-20/32/56 上保持近 BP accuracy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352544" y="2788920"/>
            <a:ext cx="3474720" cy="24505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4352544" y="2788920"/>
            <a:ext cx="3474720" cy="512064"/>
          </a:xfrm>
          <a:prstGeom prst="roundRect">
            <a:avLst/>
          </a:prstGeom>
          <a:solidFill>
            <a:srgbClr val="DDF3EC"/>
          </a:solidFill>
          <a:ln w="12700">
            <a:solidFill>
              <a:srgbClr val="DDF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17136" y="2880360"/>
            <a:ext cx="3145536" cy="292608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9E73"/>
                </a:solidFill>
                <a:latin typeface="Noto Sans CJK SC"/>
              </a:rPr>
              <a:t>真正的新东西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81144" y="3502152"/>
            <a:ext cx="3017520" cy="1554480"/>
          </a:xfrm>
          <a:prstGeom prst="rect">
            <a:avLst/>
          </a:prstGeom>
          <a:noFill/>
        </p:spPr>
        <p:txBody>
          <a:bodyPr wrap="square" lIns="27432" rIns="27432" tIns="18288" bIns="18288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009E73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把 Harnett residual 直接定义成 teaching variable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009E73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neutral-period predictor + dynamic local projection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009E73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机制、方向、成本和动态 outcome 的联合证据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101583" y="2788920"/>
            <a:ext cx="3474720" cy="24505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8101583" y="2788920"/>
            <a:ext cx="3474720" cy="512064"/>
          </a:xfrm>
          <a:prstGeom prst="roundRect">
            <a:avLst/>
          </a:prstGeom>
          <a:solidFill>
            <a:srgbClr val="FBEBC9"/>
          </a:solidFill>
          <a:ln w="12700">
            <a:solidFill>
              <a:srgbClr val="FBEB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66175" y="2880360"/>
            <a:ext cx="3145536" cy="292608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D55E00"/>
                </a:solidFill>
                <a:latin typeface="Noto Sans CJK SC"/>
              </a:rPr>
              <a:t>仍然缺少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30183" y="3502152"/>
            <a:ext cx="3017520" cy="1554480"/>
          </a:xfrm>
          <a:prstGeom prst="rect">
            <a:avLst/>
          </a:prstGeom>
          <a:noFill/>
        </p:spPr>
        <p:txBody>
          <a:bodyPr wrap="square" lIns="27432" rIns="27432" tIns="18288" bIns="18288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D55E00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自然任务中不可预先测量的 mixed feedback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D55E00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真实硬件或真实神经数据上的必要性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000">
                <a:solidFill>
                  <a:srgbClr val="D55E00"/>
                </a:solidFill>
                <a:latin typeface="Noto Sans CJK SC"/>
              </a:rPr>
              <a:t>●  </a:t>
            </a:r>
            <a:r>
              <a:rPr sz="1320">
                <a:solidFill>
                  <a:srgbClr val="17212B"/>
                </a:solidFill>
                <a:latin typeface="Noto Sans CJK SC"/>
              </a:rPr>
              <a:t>证明 SDIL 的价值不能由 clean KP 单独解释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69264" y="5577840"/>
            <a:ext cx="10241280" cy="612648"/>
          </a:xfrm>
          <a:prstGeom prst="roundRect">
            <a:avLst/>
          </a:prstGeom>
          <a:solidFill>
            <a:srgbClr val="DCEFF9"/>
          </a:solidFill>
          <a:ln w="12700">
            <a:solidFill>
              <a:srgbClr val="DCEF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161288" y="5715000"/>
            <a:ext cx="9857232" cy="310896"/>
          </a:xfrm>
          <a:prstGeom prst="rect">
            <a:avLst/>
          </a:prstGeom>
          <a:noFill/>
        </p:spPr>
        <p:txBody>
          <a:bodyPr wrap="square" lIns="27432" rIns="27432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60" b="1">
                <a:solidFill>
                  <a:srgbClr val="0072B2"/>
                </a:solidFill>
                <a:latin typeface="Noto Sans CJK SC"/>
              </a:rPr>
              <a:t>下一项决定性证据：在自然或硬件产生的 state-dependent mixed traffic 中，raw credit 失败，而 SDIL 无需 oracle calibration 即可恢复。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0352" y="6565392"/>
            <a:ext cx="11109960" cy="182880"/>
          </a:xfrm>
          <a:prstGeom prst="rect">
            <a:avLst/>
          </a:prstGeom>
          <a:noFill/>
        </p:spPr>
        <p:txBody>
          <a:bodyPr wrap="square" lIns="27432" rIns="27432" tIns="27432" bIns="27432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5D6975"/>
                </a:solidFill>
                <a:latin typeface="Noto Sans CJK SC"/>
              </a:rPr>
              <a:t>Bounded conclusion: strong controlled mechanism + standard-scale compatibility; natural mixed-traffic necessity remains open.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