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932688"/>
            <a:ext cx="10927080" cy="6858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3400" b="1">
                <a:solidFill>
                  <a:srgbClr val="111111"/>
                </a:solidFill>
                <a:latin typeface="DejaVu Sans"/>
              </a:rPr>
              <a:t>Somato-Dendritic Innovation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792224"/>
            <a:ext cx="10744200" cy="47548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200" b="0">
                <a:solidFill>
                  <a:srgbClr val="111111"/>
                </a:solidFill>
                <a:latin typeface="DejaVu Sans"/>
              </a:rPr>
              <a:t>Local credit assignment from soma-unpredicted dendritic signals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2468880"/>
            <a:ext cx="1051560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600" b="0">
                <a:solidFill>
                  <a:srgbClr val="111111"/>
                </a:solidFill>
                <a:latin typeface="DejaVu Sans"/>
              </a:rPr>
              <a:t>Inspired by the neuron-specific somato-dendritic residuals reported by Francioni et al., Nature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3977639"/>
            <a:ext cx="10607040" cy="9144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300" b="1">
                <a:solidFill>
                  <a:srgbClr val="111111"/>
                </a:solidFill>
                <a:latin typeface="DejaVu Sans"/>
              </a:rPr>
              <a:t>Question: should a local learner use apical activity itself, or the component that is unexpected from the same neuron's somatic state?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217920"/>
            <a:ext cx="3657600" cy="2743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100" b="0">
                <a:solidFill>
                  <a:srgbClr val="111111"/>
                </a:solidFill>
                <a:latin typeface="DejaVu Sans"/>
              </a:rPr>
              <a:t>Project overview ·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" y="256032"/>
            <a:ext cx="1092708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700" b="1">
                <a:solidFill>
                  <a:srgbClr val="111111"/>
                </a:solidFill>
                <a:latin typeface="DejaVu Sans"/>
              </a:rPr>
              <a:t>From the biological observation to a local learning rule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384048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/>
            <a:r>
              <a:rPr sz="1000" b="0">
                <a:solidFill>
                  <a:srgbClr val="111111"/>
                </a:solidFill>
                <a:latin typeface="DejaVu Sans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78992"/>
            <a:ext cx="10744200" cy="69494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0">
                <a:solidFill>
                  <a:srgbClr val="111111"/>
                </a:solidFill>
                <a:latin typeface="DejaVu Sans"/>
              </a:rPr>
              <a:t>The Harnett-lab study fits each neuron's normal soma–dendrite relationship. The residual is decorrelated from soma and carries outcome and signed task information.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2057400"/>
            <a:ext cx="2834640" cy="47548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2500" b="1">
                <a:solidFill>
                  <a:srgbClr val="111111"/>
                </a:solidFill>
                <a:latin typeface="DejaVu Sans"/>
              </a:rPr>
              <a:t>aₗ = sₗ + nₗ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2542032"/>
            <a:ext cx="2834640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300" b="0">
                <a:solidFill>
                  <a:srgbClr val="111111"/>
                </a:solidFill>
                <a:latin typeface="DejaVu Sans"/>
              </a:rPr>
              <a:t>mixed apical activity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63440" y="2057400"/>
            <a:ext cx="2834640" cy="47548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2500" b="1">
                <a:solidFill>
                  <a:srgbClr val="111111"/>
                </a:solidFill>
                <a:latin typeface="DejaVu Sans"/>
              </a:rPr>
              <a:t>âₗ = Pₗ(hₗ)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440" y="2542032"/>
            <a:ext cx="2834640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300" b="0">
                <a:solidFill>
                  <a:srgbClr val="111111"/>
                </a:solidFill>
                <a:latin typeface="DejaVu Sans"/>
              </a:rPr>
              <a:t>neutral-period prediction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48472" y="2057400"/>
            <a:ext cx="2834640" cy="47548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2500" b="1">
                <a:solidFill>
                  <a:srgbClr val="111111"/>
                </a:solidFill>
                <a:latin typeface="DejaVu Sans"/>
              </a:rPr>
              <a:t>rₗ = aₗ − âₗ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48472" y="2542032"/>
            <a:ext cx="2834640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300" b="0">
                <a:solidFill>
                  <a:srgbClr val="111111"/>
                </a:solidFill>
                <a:latin typeface="DejaVu Sans"/>
              </a:rPr>
              <a:t>somato-dendritic innovation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04872" y="3346704"/>
            <a:ext cx="7406640" cy="6217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2900" b="1">
                <a:solidFill>
                  <a:srgbClr val="111111"/>
                </a:solidFill>
                <a:latin typeface="DejaVu Sans"/>
              </a:rPr>
              <a:t>ΔWₗ = η (rₗ ⊙ φ′(uₗ)) hₗ₋₁ᵀ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95728" y="4005072"/>
            <a:ext cx="7424927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500" b="0">
                <a:solidFill>
                  <a:srgbClr val="111111"/>
                </a:solidFill>
                <a:latin typeface="DejaVu Sans"/>
              </a:rPr>
              <a:t>presynaptic activity × local postsynaptic gain × dendritic innovation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2688" y="4617720"/>
            <a:ext cx="10195560" cy="132588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lnSpc>
                <a:spcPct val="105000"/>
              </a:lnSpc>
              <a:spcAft>
                <a:spcPts val="400"/>
              </a:spcAft>
            </a:pPr>
            <a:r>
              <a:rPr sz="1550">
                <a:solidFill>
                  <a:srgbClr val="111111"/>
                </a:solidFill>
                <a:latin typeface="DejaVu Sans"/>
              </a:rPr>
              <a:t>•  </a:t>
            </a:r>
            <a:r>
              <a:rPr sz="1550">
                <a:solidFill>
                  <a:srgbClr val="111111"/>
                </a:solidFill>
                <a:latin typeface="DejaVu Sans"/>
              </a:rPr>
              <a:t>Training uses locally available quantities, forward observations, and manual synaptic updates.</a:t>
            </a:r>
          </a:p>
          <a:p>
            <a:pPr>
              <a:lnSpc>
                <a:spcPct val="105000"/>
              </a:lnSpc>
              <a:spcAft>
                <a:spcPts val="400"/>
              </a:spcAft>
            </a:pPr>
            <a:r>
              <a:rPr sz="1550">
                <a:solidFill>
                  <a:srgbClr val="111111"/>
                </a:solidFill>
                <a:latin typeface="DejaVu Sans"/>
              </a:rPr>
              <a:t>•  </a:t>
            </a:r>
            <a:r>
              <a:rPr sz="1550">
                <a:solidFill>
                  <a:srgbClr val="111111"/>
                </a:solidFill>
                <a:latin typeface="DejaVu Sans"/>
              </a:rPr>
              <a:t>Node-perturbation feedback supports the small-network experiments; reciprocal Kolen–Pollack plasticity supports the standard ResNets.</a:t>
            </a:r>
          </a:p>
          <a:p>
            <a:pPr>
              <a:lnSpc>
                <a:spcPct val="105000"/>
              </a:lnSpc>
              <a:spcAft>
                <a:spcPts val="400"/>
              </a:spcAft>
            </a:pPr>
            <a:r>
              <a:rPr sz="1550">
                <a:solidFill>
                  <a:srgbClr val="111111"/>
                </a:solidFill>
                <a:latin typeface="DejaVu Sans"/>
              </a:rPr>
              <a:t>•  </a:t>
            </a:r>
            <a:r>
              <a:rPr sz="1550">
                <a:solidFill>
                  <a:srgbClr val="111111"/>
                </a:solidFill>
                <a:latin typeface="DejaVu Sans"/>
              </a:rPr>
              <a:t>The inherited credit path transports layer-specific directions. SDIL removes soma-predictable traffic from those directions.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556248"/>
            <a:ext cx="1115568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850" b="0">
                <a:solidFill>
                  <a:srgbClr val="111111"/>
                </a:solidFill>
                <a:latin typeface="DejaVu Sans"/>
              </a:rPr>
              <a:t>Sources: Francioni et al. (Nature 2026); Lansdell et al. (ICLR 2020); Akrout et al. (NeurIPS 2019).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" y="256032"/>
            <a:ext cx="1092708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700" b="1">
                <a:solidFill>
                  <a:srgbClr val="111111"/>
                </a:solidFill>
                <a:latin typeface="DejaVu Sans"/>
              </a:rPr>
              <a:t>Residualization is load-bearing under predictable traffic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384048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/>
            <a:r>
              <a:rPr sz="1000" b="0">
                <a:solidFill>
                  <a:srgbClr val="111111"/>
                </a:solidFill>
                <a:latin typeface="DejaVu Sans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41248"/>
            <a:ext cx="11064240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50" b="0">
                <a:solidFill>
                  <a:srgbClr val="111111"/>
                </a:solidFill>
                <a:latin typeface="DejaVu Sans"/>
              </a:rPr>
              <a:t>Controlled MNIST intervention · depth 3 · width 256 · five paired seeds</a:t>
            </a:r>
          </a:p>
        </p:txBody>
      </p:sp>
      <p:pic>
        <p:nvPicPr>
          <p:cNvPr id="5" name="Picture 4" descr="figure3_innov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8" y="1252728"/>
            <a:ext cx="11411712" cy="44531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989320"/>
            <a:ext cx="10908792" cy="365760"/>
          </a:xfrm>
          <a:prstGeom prst="rect">
            <a:avLst/>
          </a:prstGeom>
          <a:noFill/>
        </p:spPr>
        <p:txBody>
          <a:bodyPr wrap="square" lIns="18288" rIns="18288" tIns="18288" bIns="18288" anchor="ctr">
            <a:spAutoFit/>
          </a:bodyPr>
          <a:lstStyle/>
          <a:p>
            <a:pPr algn="ctr"/>
            <a:r>
              <a:rPr sz="1600" b="1">
                <a:solidFill>
                  <a:srgbClr val="111111"/>
                </a:solidFill>
                <a:latin typeface="DejaVu Sans"/>
              </a:rPr>
              <a:t>At traffic strength ρ = 0.5: raw 10.38%, norm-matched raw 10.31%, innovation 97.35%.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56248"/>
            <a:ext cx="1115568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850" b="0">
                <a:solidFill>
                  <a:srgbClr val="111111"/>
                </a:solidFill>
                <a:latin typeface="DejaVu Sans"/>
              </a:rPr>
              <a:t>Norm matching equalizes per-example update magnitude. The remaining difference comes from teaching direction.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" y="256032"/>
            <a:ext cx="1092708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700" b="1">
                <a:solidFill>
                  <a:srgbClr val="111111"/>
                </a:solidFill>
                <a:latin typeface="DejaVu Sans"/>
              </a:rPr>
              <a:t>Dynamic innovation survives a standard ResNet-20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384048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/>
            <a:r>
              <a:rPr sz="1000" b="0">
                <a:solidFill>
                  <a:srgbClr val="111111"/>
                </a:solidFill>
                <a:latin typeface="DejaVu Sans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41248"/>
            <a:ext cx="11064240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50" b="0">
                <a:solidFill>
                  <a:srgbClr val="111111"/>
                </a:solidFill>
                <a:latin typeface="DejaVu Sans"/>
              </a:rPr>
              <a:t>CIFAR-10 · 200 epochs · five untouched paired seeds · four-times-RMS soma-predictable traffic</a:t>
            </a:r>
          </a:p>
        </p:txBody>
      </p:sp>
      <p:pic>
        <p:nvPicPr>
          <p:cNvPr id="5" name="Picture 4" descr="figure4_resnet_confirm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92" y="1344168"/>
            <a:ext cx="11393424" cy="3493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280" y="5084064"/>
            <a:ext cx="10012680" cy="987552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550">
                <a:solidFill>
                  <a:srgbClr val="111111"/>
                </a:solidFill>
                <a:latin typeface="DejaVu Sans"/>
              </a:rPr>
              <a:t>•  </a:t>
            </a:r>
            <a:r>
              <a:rPr sz="1550">
                <a:solidFill>
                  <a:srgbClr val="111111"/>
                </a:solidFill>
                <a:latin typeface="DejaVu Sans"/>
              </a:rPr>
              <a:t>Dynamic SDIL under traffic: 91.584% mean test accuracy; clean reciprocal KP: 91.388%.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550">
                <a:solidFill>
                  <a:srgbClr val="111111"/>
                </a:solidFill>
                <a:latin typeface="DejaVu Sans"/>
              </a:rPr>
              <a:t>•  </a:t>
            </a:r>
            <a:r>
              <a:rPr sz="1550">
                <a:solidFill>
                  <a:srgbClr val="111111"/>
                </a:solidFill>
                <a:latin typeface="DejaVu Sans"/>
              </a:rPr>
              <a:t>Mean early-layer teaching-signal cosine: 0.999687.</a:t>
            </a:r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550">
                <a:solidFill>
                  <a:srgbClr val="111111"/>
                </a:solidFill>
                <a:latin typeface="DejaVu Sans"/>
              </a:rPr>
              <a:t>•  </a:t>
            </a:r>
            <a:r>
              <a:rPr sz="1550">
                <a:solidFill>
                  <a:srgbClr val="111111"/>
                </a:solidFill>
                <a:latin typeface="DejaVu Sans"/>
              </a:rPr>
              <a:t>Cost: 1.326× the matched BP MAC estimate, zero task-loss queries, and one neutral observation per example.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56248"/>
            <a:ext cx="1115568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850" b="0">
                <a:solidFill>
                  <a:srgbClr val="111111"/>
                </a:solidFill>
                <a:latin typeface="DejaVu Sans"/>
              </a:rPr>
              <a:t>Exact gradients serve diagnostic measurement; local signals drive every learning update.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" y="256032"/>
            <a:ext cx="1092708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700" b="1">
                <a:solidFill>
                  <a:srgbClr val="111111"/>
                </a:solidFill>
                <a:latin typeface="DejaVu Sans"/>
              </a:rPr>
              <a:t>Scaling from ResNet-20 to ResNet-56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384048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/>
            <a:r>
              <a:rPr sz="1000" b="0">
                <a:solidFill>
                  <a:srgbClr val="111111"/>
                </a:solidFill>
                <a:latin typeface="DejaVu Sans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41248"/>
            <a:ext cx="11064240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50" b="0">
                <a:solidFill>
                  <a:srgbClr val="111111"/>
                </a:solidFill>
                <a:latin typeface="DejaVu Sans"/>
              </a:rPr>
              <a:t>Complete 60-endpoint CIFAR-10 panel · five seeds per method and depth · shared hyperparameters</a:t>
            </a:r>
          </a:p>
        </p:txBody>
      </p:sp>
      <p:pic>
        <p:nvPicPr>
          <p:cNvPr id="5" name="Picture 4" descr="figure6_top_r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64" y="1298448"/>
            <a:ext cx="11173968" cy="4005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7512" y="5495544"/>
            <a:ext cx="10881360" cy="36576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480" b="1">
                <a:solidFill>
                  <a:srgbClr val="111111"/>
                </a:solidFill>
                <a:latin typeface="DejaVu Sans"/>
              </a:rPr>
              <a:t>SDIL under 4× traffic: 91.584% → 92.254% → 92.760%; all five R20/R56 pairs improve.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" y="5925312"/>
            <a:ext cx="10881360" cy="310896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450" b="0">
                <a:solidFill>
                  <a:srgbClr val="111111"/>
                </a:solidFill>
                <a:latin typeface="DejaVu Sans"/>
              </a:rPr>
              <a:t>Reciprocal KP provides the scalable credit path. SDIL preserves this path under mixed apical traffic.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556248"/>
            <a:ext cx="1115568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850" b="0">
                <a:solidFill>
                  <a:srgbClr val="111111"/>
                </a:solidFill>
                <a:latin typeface="DejaVu Sans"/>
              </a:rPr>
              <a:t>BP and clean reciprocal KP follow the same depth trend; fixed DFA remains near 31%.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" y="256032"/>
            <a:ext cx="1092708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700" b="1">
                <a:solidFill>
                  <a:srgbClr val="111111"/>
                </a:solidFill>
                <a:latin typeface="DejaVu Sans"/>
              </a:rPr>
              <a:t>A local actor–critic produces temporal outcome signals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384048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/>
            <a:r>
              <a:rPr sz="1000" b="0">
                <a:solidFill>
                  <a:srgbClr val="111111"/>
                </a:solidFill>
                <a:latin typeface="DejaVu Sans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41248"/>
            <a:ext cx="11064240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350" b="0">
                <a:solidFill>
                  <a:srgbClr val="111111"/>
                </a:solidFill>
                <a:latin typeface="DejaVu Sans"/>
              </a:rPr>
              <a:t>Synthetic BCI task · six task clusters × five model seeds · manual local updates</a:t>
            </a:r>
          </a:p>
        </p:txBody>
      </p:sp>
      <p:pic>
        <p:nvPicPr>
          <p:cNvPr id="5" name="Picture 4" descr="figure5a_actor_crit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1298448"/>
            <a:ext cx="5449824" cy="4050791"/>
          </a:xfrm>
          <a:prstGeom prst="rect">
            <a:avLst/>
          </a:prstGeom>
        </p:spPr>
      </p:pic>
      <p:pic>
        <p:nvPicPr>
          <p:cNvPr id="6" name="Picture 5" descr="figure5d_outcom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0" y="1298448"/>
            <a:ext cx="5449824" cy="40507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1792" y="5541264"/>
            <a:ext cx="10954512" cy="329184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480" b="1">
                <a:solidFill>
                  <a:srgbClr val="111111"/>
                </a:solidFill>
                <a:latin typeface="DejaVu Sans"/>
              </a:rPr>
              <a:t>Final success: 100% · terminal outcome decoding: 99.83% · outcome-lesion effect: 0.400.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5961888"/>
            <a:ext cx="10954512" cy="292608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ctr"/>
            <a:r>
              <a:rPr sz="1400" b="0">
                <a:solidFill>
                  <a:srgbClr val="111111"/>
                </a:solidFill>
                <a:latin typeface="DejaVu Sans"/>
              </a:rPr>
              <a:t>The synthetic task supplies terminal reward and tests neuron-specific outcome surprise with causal lesions.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56248"/>
            <a:ext cx="1115568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850" b="0">
                <a:solidFill>
                  <a:srgbClr val="111111"/>
                </a:solidFill>
                <a:latin typeface="DejaVu Sans"/>
              </a:rPr>
              <a:t>Outcome labels and exact causal roles serve evaluation.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75488" y="256032"/>
            <a:ext cx="10927080" cy="50292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700" b="1">
                <a:solidFill>
                  <a:srgbClr val="111111"/>
                </a:solidFill>
                <a:latin typeface="DejaVu Sans"/>
              </a:rPr>
              <a:t>Current scientific position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384048" cy="228600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r"/>
            <a:r>
              <a:rPr sz="1000" b="0">
                <a:solidFill>
                  <a:srgbClr val="111111"/>
                </a:solidFill>
                <a:latin typeface="DejaVu Sans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88720"/>
            <a:ext cx="3017520" cy="34747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>
                <a:solidFill>
                  <a:srgbClr val="111111"/>
                </a:solidFill>
                <a:latin typeface="DejaVu Sans"/>
              </a:rPr>
              <a:t>Established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9808" y="1664208"/>
            <a:ext cx="10515600" cy="196596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700">
                <a:solidFill>
                  <a:srgbClr val="111111"/>
                </a:solidFill>
                <a:latin typeface="DejaVu Sans"/>
              </a:rPr>
              <a:t>•  </a:t>
            </a:r>
            <a:r>
              <a:rPr sz="1700">
                <a:solidFill>
                  <a:srgbClr val="111111"/>
                </a:solidFill>
                <a:latin typeface="DejaVu Sans"/>
              </a:rPr>
              <a:t>Soma-predictable apical traffic can rotate a raw local teaching signal.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700">
                <a:solidFill>
                  <a:srgbClr val="111111"/>
                </a:solidFill>
                <a:latin typeface="DejaVu Sans"/>
              </a:rPr>
              <a:t>•  </a:t>
            </a:r>
            <a:r>
              <a:rPr sz="1700">
                <a:solidFill>
                  <a:srgbClr val="111111"/>
                </a:solidFill>
                <a:latin typeface="DejaVu Sans"/>
              </a:rPr>
              <a:t>Per-neuron innovation preserves learning direction under controlled traffic.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700">
                <a:solidFill>
                  <a:srgbClr val="111111"/>
                </a:solidFill>
                <a:latin typeface="DejaVu Sans"/>
              </a:rPr>
              <a:t>•  </a:t>
            </a:r>
            <a:r>
              <a:rPr sz="1700">
                <a:solidFill>
                  <a:srgbClr val="111111"/>
                </a:solidFill>
                <a:latin typeface="DejaVu Sans"/>
              </a:rPr>
              <a:t>Dynamic innovation works with a scalable BP-free reciprocal credit path on ResNet-20/32/56.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700">
                <a:solidFill>
                  <a:srgbClr val="111111"/>
                </a:solidFill>
                <a:latin typeface="DejaVu Sans"/>
              </a:rPr>
              <a:t>•  </a:t>
            </a:r>
            <a:r>
              <a:rPr sz="1700">
                <a:solidFill>
                  <a:srgbClr val="111111"/>
                </a:solidFill>
                <a:latin typeface="DejaVu Sans"/>
              </a:rPr>
              <a:t>A separate local actor–critic reproduces neuron-specific outcome signaling in a controlled dynamical task.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794760"/>
            <a:ext cx="3017520" cy="34747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>
                <a:solidFill>
                  <a:srgbClr val="111111"/>
                </a:solidFill>
                <a:latin typeface="DejaVu Sans"/>
              </a:rPr>
              <a:t>Attribution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4261104"/>
            <a:ext cx="10515600" cy="841248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700">
                <a:solidFill>
                  <a:srgbClr val="111111"/>
                </a:solidFill>
                <a:latin typeface="DejaVu Sans"/>
              </a:rPr>
              <a:t>•  </a:t>
            </a:r>
            <a:r>
              <a:rPr sz="1700">
                <a:solidFill>
                  <a:srgbClr val="111111"/>
                </a:solidFill>
                <a:latin typeface="DejaVu Sans"/>
              </a:rPr>
              <a:t>Reciprocal KP provides clean-setting scale and feedback tracking.</a:t>
            </a:r>
          </a:p>
          <a:p>
            <a:pPr>
              <a:lnSpc>
                <a:spcPct val="105000"/>
              </a:lnSpc>
              <a:spcAft>
                <a:spcPts val="700"/>
              </a:spcAft>
            </a:pPr>
            <a:r>
              <a:rPr sz="1700">
                <a:solidFill>
                  <a:srgbClr val="111111"/>
                </a:solidFill>
                <a:latin typeface="DejaVu Sans"/>
              </a:rPr>
              <a:t>•  </a:t>
            </a:r>
            <a:r>
              <a:rPr sz="1700">
                <a:solidFill>
                  <a:srgbClr val="111111"/>
                </a:solidFill>
                <a:latin typeface="DejaVu Sans"/>
              </a:rPr>
              <a:t>SDIL provides soma-conditioned traffic removal and the associated mechanism tests.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321808"/>
            <a:ext cx="3840480" cy="34747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2000" b="1">
                <a:solidFill>
                  <a:srgbClr val="111111"/>
                </a:solidFill>
                <a:latin typeface="DejaVu Sans"/>
              </a:rPr>
              <a:t>Next decisive experiment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5760720"/>
            <a:ext cx="10469880" cy="53035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1800" b="0">
                <a:solidFill>
                  <a:srgbClr val="111111"/>
                </a:solidFill>
                <a:latin typeface="DejaVu Sans"/>
              </a:rPr>
              <a:t>Evaluate raw reciprocal credit and SDIL under naturally generated, state-dependent mixed traffic with component-level bias hidden from the learner.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556248"/>
            <a:ext cx="11155680" cy="164592"/>
          </a:xfrm>
          <a:prstGeom prst="rect">
            <a:avLst/>
          </a:prstGeom>
          <a:noFill/>
        </p:spPr>
        <p:txBody>
          <a:bodyPr wrap="square" lIns="18288" rIns="18288" tIns="18288" bIns="18288" anchor="t">
            <a:spAutoFit/>
          </a:bodyPr>
          <a:lstStyle/>
          <a:p>
            <a:pPr algn="l"/>
            <a:r>
              <a:rPr sz="850" b="0">
                <a:solidFill>
                  <a:srgbClr val="111111"/>
                </a:solidFill>
                <a:latin typeface="DejaVu Sans"/>
              </a:rPr>
              <a:t>Target claim: scalable local credit assignment with adaptive removal of predictable feedback contamination.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